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
  </p:notesMasterIdLst>
  <p:sldIdLst>
    <p:sldId id="256" r:id="rId3"/>
    <p:sldId id="257" r:id="rId4"/>
    <p:sldId id="268" r:id="rId6"/>
    <p:sldId id="269" r:id="rId7"/>
    <p:sldId id="271" r:id="rId8"/>
    <p:sldId id="273" r:id="rId9"/>
    <p:sldId id="274" r:id="rId10"/>
    <p:sldId id="275" r:id="rId11"/>
    <p:sldId id="276" r:id="rId12"/>
    <p:sldId id="277" r:id="rId13"/>
    <p:sldId id="259" r:id="rId14"/>
    <p:sldId id="278" r:id="rId15"/>
    <p:sldId id="279" r:id="rId16"/>
    <p:sldId id="280" r:id="rId17"/>
    <p:sldId id="260" r:id="rId18"/>
    <p:sldId id="281" r:id="rId19"/>
    <p:sldId id="282" r:id="rId20"/>
    <p:sldId id="283" r:id="rId21"/>
    <p:sldId id="261" r:id="rId22"/>
    <p:sldId id="284" r:id="rId23"/>
    <p:sldId id="285" r:id="rId24"/>
    <p:sldId id="286" r:id="rId25"/>
    <p:sldId id="287" r:id="rId26"/>
    <p:sldId id="288"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PhAnim="0"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descr="关系图"/>
          <p:cNvPicPr>
            <a:picLocks noChangeAspect="1"/>
          </p:cNvPicPr>
          <p:nvPr/>
        </p:nvPicPr>
        <p:blipFill>
          <a:blip r:embed="rId2"/>
          <a:srcRect r="2528" b="10909"/>
          <a:stretch>
            <a:fillRect/>
          </a:stretch>
        </p:blipFill>
        <p:spPr>
          <a:xfrm>
            <a:off x="179388" y="692150"/>
            <a:ext cx="8913812" cy="6110288"/>
          </a:xfrm>
          <a:prstGeom prst="rect">
            <a:avLst/>
          </a:prstGeom>
          <a:noFill/>
          <a:ln w="9525">
            <a:noFill/>
          </a:ln>
        </p:spPr>
      </p:pic>
      <p:sp>
        <p:nvSpPr>
          <p:cNvPr id="10" name="Rectangle 7"/>
          <p:cNvSpPr>
            <a:spLocks noChangeArrowheads="1"/>
          </p:cNvSpPr>
          <p:nvPr/>
        </p:nvSpPr>
        <p:spPr bwMode="auto">
          <a:xfrm>
            <a:off x="1588" y="549275"/>
            <a:ext cx="9144000" cy="151130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2051" name="Rectangle 3"/>
          <p:cNvSpPr>
            <a:spLocks noChangeArrowheads="1"/>
          </p:cNvSpPr>
          <p:nvPr>
            <p:ph type="subTitle" idx="1"/>
          </p:nvPr>
        </p:nvSpPr>
        <p:spPr>
          <a:xfrm>
            <a:off x="1908175" y="2492375"/>
            <a:ext cx="5545138" cy="1222375"/>
          </a:xfrm>
        </p:spPr>
        <p:txBody>
          <a:bodyPr anchor="ctr"/>
          <a:lstStyle>
            <a:lvl1pPr marL="0" indent="0" algn="ctr">
              <a:buFontTx/>
              <a:buNone/>
              <a:defRPr/>
            </a:lvl1pPr>
          </a:lstStyle>
          <a:p>
            <a:pPr lvl="0"/>
            <a:r>
              <a:rPr lang="en-US" altLang="zh-CN" noProof="0" smtClean="0"/>
              <a:t>Click to edit Master subtitle style</a:t>
            </a:r>
            <a:endParaRPr lang="en-US" altLang="zh-CN" noProof="0" smtClean="0"/>
          </a:p>
        </p:txBody>
      </p:sp>
      <p:sp>
        <p:nvSpPr>
          <p:cNvPr id="2056" name="Rectangle 8"/>
          <p:cNvSpPr>
            <a:spLocks noChangeArrowheads="1"/>
          </p:cNvSpPr>
          <p:nvPr>
            <p:ph type="ctrTitle"/>
          </p:nvPr>
        </p:nvSpPr>
        <p:spPr>
          <a:xfrm>
            <a:off x="755650" y="620713"/>
            <a:ext cx="7772400" cy="1470025"/>
          </a:xfrm>
        </p:spPr>
        <p:txBody>
          <a:bodyPr/>
          <a:lstStyle>
            <a:lvl1pPr>
              <a:defRPr sz="3600"/>
            </a:lvl1pPr>
          </a:lstStyle>
          <a:p>
            <a:pPr lvl="0"/>
            <a:r>
              <a:rPr lang="en-US" altLang="zh-CN" noProof="0" smtClean="0"/>
              <a:t>Click to edit Master title style</a:t>
            </a:r>
            <a:endParaRPr lang="en-US" altLang="zh-CN" noProof="0" smtClean="0"/>
          </a:p>
        </p:txBody>
      </p:sp>
      <p:sp>
        <p:nvSpPr>
          <p:cNvPr id="11" name="Rectangle 4"/>
          <p:cNvSpPr>
            <a:spLocks noChangeArrowheads="1"/>
          </p:cNvSpPr>
          <p:nvPr>
            <p:ph type="dt" sz="half" idx="2"/>
          </p:nvPr>
        </p:nvSpPr>
        <p:spPr bwMode="auto">
          <a:xfrm>
            <a:off x="457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5BCAD085-E8A6-8845-BD4E-CB4CCA059FC4}" type="datetimeFigureOut">
              <a:rPr lang="en-US" smtClean="0"/>
            </a:fld>
            <a:endParaRPr lang="en-US"/>
          </a:p>
        </p:txBody>
      </p:sp>
      <p:sp>
        <p:nvSpPr>
          <p:cNvPr id="12" name="Rectangle 5"/>
          <p:cNvSpPr>
            <a:spLocks noChangeArrowheads="1"/>
          </p:cNvSpPr>
          <p:nvPr>
            <p:ph type="ftr" sz="quarter" idx="3"/>
          </p:nvPr>
        </p:nvSpPr>
        <p:spPr bwMode="auto">
          <a:xfrm>
            <a:off x="3124200" y="6245225"/>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3" name="Rectangle 6"/>
          <p:cNvSpPr>
            <a:spLocks noChangeArrowheads="1"/>
          </p:cNvSpPr>
          <p:nvPr>
            <p:ph type="sldNum" sz="quarter" idx="4"/>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C1FF6DA9-008F-8B48-92A6-B652298478BF}" type="slidenum">
              <a:rPr lang="en-US" smtClean="0"/>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ppt_x</p:attrName>
                                        </p:attrNameLst>
                                      </p:cBhvr>
                                      <p:tavLst>
                                        <p:tav tm="0">
                                          <p:val>
                                            <p:strVal val="#ppt_x-.2"/>
                                          </p:val>
                                        </p:tav>
                                        <p:tav tm="100000">
                                          <p:val>
                                            <p:strVal val="#ppt_x"/>
                                          </p:val>
                                        </p:tav>
                                      </p:tavLst>
                                    </p:anim>
                                    <p:anim calcmode="lin" valueType="num">
                                      <p:cBhvr>
                                        <p:cTn id="8"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C1FF6DA9-008F-8B48-92A6-B652298478BF}"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C1FF6DA9-008F-8B48-92A6-B652298478BF}"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C1FF6DA9-008F-8B48-92A6-B652298478BF}"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C1FF6DA9-008F-8B48-92A6-B652298478BF}"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C1FF6DA9-008F-8B48-92A6-B652298478BF}"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5BCAD085-E8A6-8845-BD4E-CB4CCA059FC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C1FF6DA9-008F-8B48-92A6-B652298478BF}"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5BCAD085-E8A6-8845-BD4E-CB4CCA059FC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C1FF6DA9-008F-8B48-92A6-B652298478BF}"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5BCAD085-E8A6-8845-BD4E-CB4CCA059FC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C1FF6DA9-008F-8B48-92A6-B652298478BF}"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C1FF6DA9-008F-8B48-92A6-B652298478BF}"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C1FF6DA9-008F-8B48-92A6-B652298478BF}"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ChangeArrowheads="1"/>
          </p:cNvSpPr>
          <p:nvPr/>
        </p:nvSpPr>
        <p:spPr bwMode="auto">
          <a:xfrm>
            <a:off x="1588" y="333375"/>
            <a:ext cx="9144000" cy="100965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pic>
        <p:nvPicPr>
          <p:cNvPr id="1027" name="Picture 3" descr="关系图"/>
          <p:cNvPicPr>
            <a:picLocks noChangeAspect="1"/>
          </p:cNvPicPr>
          <p:nvPr/>
        </p:nvPicPr>
        <p:blipFill>
          <a:blip r:embed="rId12"/>
          <a:srcRect t="1094" r="8122" b="13318"/>
          <a:stretch>
            <a:fillRect/>
          </a:stretch>
        </p:blipFill>
        <p:spPr>
          <a:xfrm>
            <a:off x="5797550" y="4438650"/>
            <a:ext cx="3340100" cy="2333625"/>
          </a:xfrm>
          <a:prstGeom prst="rect">
            <a:avLst/>
          </a:prstGeom>
          <a:noFill/>
          <a:ln w="9525">
            <a:noFill/>
          </a:ln>
        </p:spPr>
      </p:pic>
      <p:sp>
        <p:nvSpPr>
          <p:cNvPr id="1028" name="Rectangle 4"/>
          <p:cNvSpPr/>
          <p:nvPr>
            <p:ph type="title"/>
          </p:nvPr>
        </p:nvSpPr>
        <p:spPr>
          <a:xfrm>
            <a:off x="457200" y="274638"/>
            <a:ext cx="8229600" cy="1143000"/>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9" name="Rectangle 5"/>
          <p:cNvSpPr/>
          <p:nvPr>
            <p:ph type="body" idx="1"/>
          </p:nvPr>
        </p:nvSpPr>
        <p:spPr>
          <a:xfrm>
            <a:off x="457200" y="1600200"/>
            <a:ext cx="8229600" cy="4525963"/>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30" name="Rectangle 6"/>
          <p:cNvSpPr>
            <a:spLocks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5BCAD085-E8A6-8845-BD4E-CB4CCA059FC4}" type="datetimeFigureOut">
              <a:rPr lang="en-US" smtClean="0"/>
            </a:fld>
            <a:endParaRPr lang="en-US"/>
          </a:p>
        </p:txBody>
      </p:sp>
      <p:sp>
        <p:nvSpPr>
          <p:cNvPr id="1031" name="Rectangle 7"/>
          <p:cNvSpPr>
            <a:spLocks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2" name="Rectangle 8"/>
          <p:cNvSpPr>
            <a:spLocks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C1FF6DA9-008F-8B48-92A6-B652298478B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ppt_x</p:attrName>
                                        </p:attrNameLst>
                                      </p:cBhvr>
                                      <p:tavLst>
                                        <p:tav tm="0">
                                          <p:val>
                                            <p:strVal val="#ppt_x-.2"/>
                                          </p:val>
                                        </p:tav>
                                        <p:tav tm="100000">
                                          <p:val>
                                            <p:strVal val="#ppt_x"/>
                                          </p:val>
                                        </p:tav>
                                      </p:tavLst>
                                    </p:anim>
                                    <p:anim calcmode="lin" valueType="num">
                                      <p:cBhvr>
                                        <p:cTn id="8" dur="10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6"/>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1028"/>
                                        </p:tgtEl>
                                        <p:attrNameLst>
                                          <p:attrName>style.visibility</p:attrName>
                                        </p:attrNameLst>
                                      </p:cBhvr>
                                      <p:to>
                                        <p:strVal val="visible"/>
                                      </p:to>
                                    </p:set>
                                    <p:anim calcmode="lin" valueType="num">
                                      <p:cBhvr>
                                        <p:cTn id="12" dur="1000" fill="hold"/>
                                        <p:tgtEl>
                                          <p:spTgt spid="1028"/>
                                        </p:tgtEl>
                                        <p:attrNameLst>
                                          <p:attrName>ppt_x</p:attrName>
                                        </p:attrNameLst>
                                      </p:cBhvr>
                                      <p:tavLst>
                                        <p:tav tm="0">
                                          <p:val>
                                            <p:strVal val="#ppt_x-.2"/>
                                          </p:val>
                                        </p:tav>
                                        <p:tav tm="100000">
                                          <p:val>
                                            <p:strVal val="#ppt_x"/>
                                          </p:val>
                                        </p:tav>
                                      </p:tavLst>
                                    </p:anim>
                                    <p:anim calcmode="lin" valueType="num">
                                      <p:cBhvr>
                                        <p:cTn id="13" dur="1000" fill="hold"/>
                                        <p:tgtEl>
                                          <p:spTgt spid="1028"/>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ldLvl="0" animBg="1"/>
      <p:bldP spid="1028" grpId="0" bldLvl="0"/>
    </p:bldLst>
  </p:timing>
  <p:hf sldNum="0"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3470910"/>
          </a:xfrm>
        </p:spPr>
        <p:txBody>
          <a:bodyPr/>
          <a:lstStyle/>
          <a:p>
            <a:r>
              <a:t>Etika Penelitian dan </a:t>
            </a:r>
            <a:br/>
            <a:r>
              <a:t>Plagiarisme</a:t>
            </a:r>
          </a:p>
        </p:txBody>
      </p:sp>
      <p:sp>
        <p:nvSpPr>
          <p:cNvPr id="3" name="Content Placeholder 2"/>
          <p:cNvSpPr>
            <a:spLocks noGrp="1"/>
          </p:cNvSpPr>
          <p:nvPr>
            <p:ph idx="1"/>
          </p:nvPr>
        </p:nvSpPr>
        <p:spPr/>
        <p:txBody>
          <a:bodyPr/>
          <a:lstStyle/>
          <a:p>
            <a:r>
              <a:rPr lang="en-US"/>
              <a:t> </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94615"/>
          </a:xfrm>
        </p:spPr>
        <p:txBody>
          <a:bodyPr>
            <a:normAutofit fontScale="90000"/>
          </a:bodyPr>
          <a:p>
            <a:endParaRPr lang="en-US"/>
          </a:p>
        </p:txBody>
      </p:sp>
      <p:sp>
        <p:nvSpPr>
          <p:cNvPr id="3" name="Content Placeholder 2"/>
          <p:cNvSpPr>
            <a:spLocks noGrp="1"/>
          </p:cNvSpPr>
          <p:nvPr>
            <p:ph idx="1"/>
          </p:nvPr>
        </p:nvSpPr>
        <p:spPr>
          <a:xfrm>
            <a:off x="457200" y="571500"/>
            <a:ext cx="8229600" cy="5554980"/>
          </a:xfrm>
        </p:spPr>
        <p:txBody>
          <a:bodyPr>
            <a:noAutofit/>
          </a:bodyPr>
          <a:p>
            <a:pPr marL="0" indent="0">
              <a:buNone/>
            </a:pPr>
            <a:r>
              <a:rPr lang="en-US" altLang="en-US" sz="1700" b="1"/>
              <a:t>6. Menghormati Subjek Penelitian</a:t>
            </a:r>
            <a:endParaRPr lang="en-US" altLang="en-US" sz="1700" b="1"/>
          </a:p>
          <a:p>
            <a:endParaRPr lang="en-US" altLang="en-US" sz="1700" b="1"/>
          </a:p>
          <a:p>
            <a:pPr marL="0" indent="0">
              <a:buNone/>
            </a:pPr>
            <a:r>
              <a:rPr lang="en-US" altLang="en-US" sz="1700"/>
              <a:t>Peneliti harus menghargai hak, martabat, dan kesejahteraan semua peserta penelitian.</a:t>
            </a:r>
            <a:endParaRPr lang="en-US" altLang="en-US" sz="1700"/>
          </a:p>
          <a:p>
            <a:endParaRPr lang="en-US" altLang="en-US" sz="1700"/>
          </a:p>
          <a:p>
            <a:pPr marL="0" indent="0">
              <a:buNone/>
            </a:pPr>
            <a:r>
              <a:rPr lang="en-US" altLang="en-US" sz="1700" b="1"/>
              <a:t>Poin penting:</a:t>
            </a:r>
            <a:endParaRPr lang="en-US" altLang="en-US" sz="1700" b="1"/>
          </a:p>
          <a:p>
            <a:endParaRPr lang="en-US" altLang="en-US" sz="1700" b="1"/>
          </a:p>
          <a:p>
            <a:pPr>
              <a:buFont typeface="Wingdings" panose="05000000000000000000" charset="0"/>
              <a:buChar char="Ø"/>
            </a:pPr>
            <a:r>
              <a:rPr lang="en-US" altLang="en-US" sz="1700"/>
              <a:t>Memberikan informed consent sebelum penelitian dilakukan.</a:t>
            </a:r>
            <a:endParaRPr lang="en-US" altLang="en-US" sz="1700"/>
          </a:p>
          <a:p>
            <a:pPr>
              <a:buFont typeface="Wingdings" panose="05000000000000000000" charset="0"/>
              <a:buChar char="Ø"/>
            </a:pPr>
            <a:r>
              <a:rPr lang="en-US" altLang="en-US" sz="1700"/>
              <a:t>Memastikan peserta tahu hak-haknya (boleh menolak, boleh berhenti kapan saja).</a:t>
            </a:r>
            <a:endParaRPr lang="en-US" altLang="en-US" sz="1700"/>
          </a:p>
          <a:p>
            <a:pPr>
              <a:buFont typeface="Wingdings" panose="05000000000000000000" charset="0"/>
              <a:buChar char="Ø"/>
            </a:pPr>
            <a:r>
              <a:rPr lang="en-US" altLang="en-US" sz="1700"/>
              <a:t>Tidak memaksa atau menipu peserta untuk ikut penelitian.</a:t>
            </a:r>
            <a:endParaRPr lang="en-US" altLang="en-US" sz="1700"/>
          </a:p>
          <a:p>
            <a:pPr>
              <a:buFont typeface="Wingdings" panose="05000000000000000000" charset="0"/>
              <a:buChar char="Ø"/>
            </a:pPr>
            <a:r>
              <a:rPr lang="en-US" altLang="en-US" sz="1700"/>
              <a:t>Meminimalkan risiko pada fisik, psikologis, atau kenyamanan peserta.</a:t>
            </a:r>
            <a:endParaRPr lang="en-US" altLang="en-US" sz="1700"/>
          </a:p>
          <a:p>
            <a:pPr>
              <a:buFont typeface="Wingdings" panose="05000000000000000000" charset="0"/>
              <a:buChar char="Ø"/>
            </a:pPr>
            <a:r>
              <a:rPr lang="en-US" altLang="en-US" sz="1700"/>
              <a:t>Memperhatikan kelompok rentan (anak-anak, lansia, penyandang disabilitas).</a:t>
            </a:r>
            <a:endParaRPr lang="en-US" altLang="en-US" sz="1700"/>
          </a:p>
          <a:p>
            <a:pPr>
              <a:buFont typeface="Wingdings" panose="05000000000000000000" charset="0"/>
              <a:buChar char="Ø"/>
            </a:pPr>
            <a:endParaRPr lang="en-US" altLang="en-US" sz="1700"/>
          </a:p>
          <a:p>
            <a:pPr marL="0" indent="0">
              <a:buNone/>
            </a:pPr>
            <a:r>
              <a:rPr lang="en-US" altLang="en-US" sz="1700" b="1"/>
              <a:t>Contoh pelanggaran:</a:t>
            </a:r>
            <a:endParaRPr lang="en-US" altLang="en-US" sz="1700" b="1"/>
          </a:p>
          <a:p>
            <a:endParaRPr lang="en-US" altLang="en-US" sz="1700" b="1"/>
          </a:p>
          <a:p>
            <a:pPr>
              <a:buFont typeface="Wingdings" panose="05000000000000000000" charset="0"/>
              <a:buChar char="Ø"/>
            </a:pPr>
            <a:r>
              <a:rPr lang="en-US" altLang="en-US" sz="1700" b="1"/>
              <a:t>Melakukan wawancara tentang topik sensitif (misalnya kekerasan dalam rumah tangga) tanpa persetujuan jelas dari peserta.</a:t>
            </a:r>
            <a:endParaRPr lang="en-US" altLang="en-US" sz="1700"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563245"/>
          </a:xfrm>
        </p:spPr>
        <p:txBody>
          <a:bodyPr>
            <a:normAutofit fontScale="90000"/>
          </a:bodyPr>
          <a:lstStyle/>
          <a:p>
            <a:r>
              <a:t>Etika dalam Pengumpulan Data</a:t>
            </a:r>
          </a:p>
        </p:txBody>
      </p:sp>
      <p:sp>
        <p:nvSpPr>
          <p:cNvPr id="3" name="Content Placeholder 2"/>
          <p:cNvSpPr>
            <a:spLocks noGrp="1"/>
          </p:cNvSpPr>
          <p:nvPr>
            <p:ph idx="1"/>
          </p:nvPr>
        </p:nvSpPr>
        <p:spPr>
          <a:xfrm>
            <a:off x="457200" y="819150"/>
            <a:ext cx="8229600" cy="5307330"/>
          </a:xfrm>
        </p:spPr>
        <p:txBody>
          <a:bodyPr>
            <a:noAutofit/>
          </a:bodyPr>
          <a:lstStyle/>
          <a:p>
            <a:pPr marL="0" indent="0">
              <a:buNone/>
            </a:pPr>
            <a:r>
              <a:rPr lang="en-US" altLang="en-US" sz="1700" b="1"/>
              <a:t>1. Informed Consent</a:t>
            </a:r>
            <a:endParaRPr lang="en-US" altLang="en-US" sz="1700" b="1"/>
          </a:p>
          <a:p>
            <a:endParaRPr lang="en-US" altLang="en-US" sz="1700" b="1"/>
          </a:p>
          <a:p>
            <a:pPr marL="0" indent="0">
              <a:buNone/>
            </a:pPr>
            <a:r>
              <a:rPr lang="en-US" altLang="en-US" sz="1700"/>
              <a:t>Informed consent adalah persetujuan yang diberikan oleh partisipan penelitian setelah mereka menerima informasi lengkap tentang penelitian. Prinsip ini memastikan bahwa peserta berpartisipasi secara sukarela, sadar, dan tanpa paksaan.</a:t>
            </a:r>
            <a:endParaRPr lang="en-US" altLang="en-US" sz="1700"/>
          </a:p>
          <a:p>
            <a:endParaRPr lang="en-US" altLang="en-US" sz="1700" b="1"/>
          </a:p>
          <a:p>
            <a:pPr marL="0" indent="0">
              <a:buNone/>
            </a:pPr>
            <a:r>
              <a:rPr lang="en-US" altLang="en-US" sz="1700" b="1"/>
              <a:t>Pengembangan materi:</a:t>
            </a:r>
            <a:endParaRPr lang="en-US" altLang="en-US" sz="1700" b="1"/>
          </a:p>
          <a:p>
            <a:pPr>
              <a:buFont typeface="Wingdings" panose="05000000000000000000" charset="0"/>
              <a:buChar char="Ø"/>
            </a:pPr>
            <a:r>
              <a:rPr lang="en-US" altLang="en-US" sz="1700"/>
              <a:t>Peneliti wajib memberikan informasi lengkap tentang tujuan, prosedur, potensi risiko, manfaat, serta hak-hak peserta.</a:t>
            </a:r>
            <a:endParaRPr lang="en-US" altLang="en-US" sz="1700"/>
          </a:p>
          <a:p>
            <a:pPr>
              <a:buFont typeface="Wingdings" panose="05000000000000000000" charset="0"/>
              <a:buChar char="Ø"/>
            </a:pPr>
            <a:r>
              <a:rPr lang="en-US" altLang="en-US" sz="1700"/>
              <a:t>Bahasa yang digunakan harus mudah dipahami sesuai konteks budaya dan tingkat pendidikan peserta.</a:t>
            </a:r>
            <a:endParaRPr lang="en-US" altLang="en-US" sz="1700"/>
          </a:p>
          <a:p>
            <a:pPr>
              <a:buFont typeface="Wingdings" panose="05000000000000000000" charset="0"/>
              <a:buChar char="Ø"/>
            </a:pPr>
            <a:r>
              <a:rPr lang="en-US" altLang="en-US" sz="1700"/>
              <a:t>Peserta harus diberi kesempatan bertanya sebelum menandatangani persetujuan.</a:t>
            </a:r>
            <a:endParaRPr lang="en-US" altLang="en-US" sz="1700"/>
          </a:p>
          <a:p>
            <a:pPr>
              <a:buFont typeface="Wingdings" panose="05000000000000000000" charset="0"/>
              <a:buChar char="Ø"/>
            </a:pPr>
            <a:r>
              <a:rPr lang="en-US" altLang="en-US" sz="1700"/>
              <a:t>Informed consent harus mencakup hak untuk menolak atau menghentikan partisipasi kapan saja tanpa konsekuensi.</a:t>
            </a:r>
            <a:endParaRPr lang="en-US" altLang="en-US" sz="1700"/>
          </a:p>
          <a:p>
            <a:pPr>
              <a:buFont typeface="Wingdings" panose="05000000000000000000" charset="0"/>
              <a:buChar char="Ø"/>
            </a:pPr>
            <a:r>
              <a:rPr lang="en-US" altLang="en-US" sz="1700"/>
              <a:t>Dalam penelitian digital atau daring, informed consent dapat diberikan dalam bentuk formulir online atau tanda persetujuan elektronik.</a:t>
            </a:r>
            <a:endParaRPr lang="en-US" altLang="en-US" sz="1700"/>
          </a:p>
          <a:p>
            <a:r>
              <a:rPr lang="en-US" altLang="en-US" sz="1700"/>
              <a:t>Untuk peserta rentan (anak-anak, penderita gangguan mental, lansia), diperlukan persetujuan tambahan dari wali.</a:t>
            </a:r>
            <a:r>
              <a:rPr sz="1700"/>
              <a:t> </a:t>
            </a:r>
            <a:r>
              <a:rPr lang="en-US" sz="1700"/>
              <a:t> </a:t>
            </a:r>
            <a:endParaRPr lang="en-US" sz="17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204470"/>
          </a:xfrm>
        </p:spPr>
        <p:txBody>
          <a:bodyPr>
            <a:normAutofit fontScale="90000"/>
          </a:bodyPr>
          <a:p>
            <a:endParaRPr lang="en-US"/>
          </a:p>
        </p:txBody>
      </p:sp>
      <p:sp>
        <p:nvSpPr>
          <p:cNvPr id="3" name="Content Placeholder 2"/>
          <p:cNvSpPr>
            <a:spLocks noGrp="1"/>
          </p:cNvSpPr>
          <p:nvPr>
            <p:ph idx="1"/>
          </p:nvPr>
        </p:nvSpPr>
        <p:spPr>
          <a:xfrm>
            <a:off x="457200" y="701040"/>
            <a:ext cx="8229600" cy="5425440"/>
          </a:xfrm>
        </p:spPr>
        <p:txBody>
          <a:bodyPr>
            <a:noAutofit/>
          </a:bodyPr>
          <a:p>
            <a:pPr marL="0" indent="0">
              <a:buNone/>
            </a:pPr>
            <a:r>
              <a:rPr lang="en-US" altLang="en-US" sz="1700" b="1"/>
              <a:t>2. Kerahasiaan &amp; Anonimitas</a:t>
            </a:r>
            <a:endParaRPr lang="en-US" altLang="en-US" sz="1700" b="1"/>
          </a:p>
          <a:p>
            <a:endParaRPr lang="en-US" altLang="en-US" sz="1700" b="1"/>
          </a:p>
          <a:p>
            <a:pPr marL="0" indent="0">
              <a:buNone/>
            </a:pPr>
            <a:r>
              <a:rPr lang="en-US" altLang="en-US" sz="1700"/>
              <a:t>Kerahasiaan (confidentiality) dan anonimitas (anonymity) adalah prinsip yang bertujuan melindungi identitas dan data pribadi peserta penelitian.</a:t>
            </a:r>
            <a:endParaRPr lang="en-US" altLang="en-US" sz="1700"/>
          </a:p>
          <a:p>
            <a:endParaRPr lang="en-US" altLang="en-US" sz="1700"/>
          </a:p>
          <a:p>
            <a:pPr marL="0" indent="0">
              <a:buNone/>
            </a:pPr>
            <a:r>
              <a:rPr lang="en-US" altLang="en-US" sz="1700" b="1"/>
              <a:t>Pengembangan materi:</a:t>
            </a:r>
            <a:endParaRPr lang="en-US" altLang="en-US" sz="1700" b="1"/>
          </a:p>
          <a:p>
            <a:endParaRPr lang="en-US" altLang="en-US" sz="1700" b="1"/>
          </a:p>
          <a:p>
            <a:pPr>
              <a:buFont typeface="Wingdings" panose="05000000000000000000" charset="0"/>
              <a:buChar char="v"/>
            </a:pPr>
            <a:r>
              <a:rPr lang="en-US" altLang="en-US" sz="1700"/>
              <a:t>Data peserta harus disimpan secara aman, misalnya menggunakan folder terenkripsi atau platform penyimpanan data yang sesuai etika.</a:t>
            </a:r>
            <a:endParaRPr lang="en-US" altLang="en-US" sz="1700"/>
          </a:p>
          <a:p>
            <a:pPr>
              <a:buFont typeface="Wingdings" panose="05000000000000000000" charset="0"/>
              <a:buChar char="v"/>
            </a:pPr>
            <a:r>
              <a:rPr lang="en-US" altLang="en-US" sz="1700"/>
              <a:t>Identitas peserta tidak boleh dicantumkan dalam publikasi kecuali peserta memberikan izin tertulis.</a:t>
            </a:r>
            <a:endParaRPr lang="en-US" altLang="en-US" sz="1700"/>
          </a:p>
          <a:p>
            <a:pPr>
              <a:buFont typeface="Wingdings" panose="05000000000000000000" charset="0"/>
              <a:buChar char="v"/>
            </a:pPr>
            <a:r>
              <a:rPr lang="en-US" altLang="en-US" sz="1700"/>
              <a:t>Anonimitas berarti peneliti tidak dapat menghubungkan data kembali ke identitas peserta; sementara kerahasiaan berarti peneliti mengetahui identitas peserta tetapi menjaganya tetap tertutup.</a:t>
            </a:r>
            <a:endParaRPr lang="en-US" altLang="en-US" sz="1700"/>
          </a:p>
          <a:p>
            <a:pPr>
              <a:buFont typeface="Wingdings" panose="05000000000000000000" charset="0"/>
              <a:buChar char="v"/>
            </a:pPr>
            <a:r>
              <a:rPr lang="en-US" altLang="en-US" sz="1700"/>
              <a:t>Ketika melakukan wawancara atau survei, data harus dikodekan (misalnya: P1, P2, P3).</a:t>
            </a:r>
            <a:endParaRPr lang="en-US" altLang="en-US" sz="1700"/>
          </a:p>
          <a:p>
            <a:pPr>
              <a:buFont typeface="Wingdings" panose="05000000000000000000" charset="0"/>
              <a:buChar char="v"/>
            </a:pPr>
            <a:r>
              <a:rPr lang="en-US" altLang="en-US" sz="1700"/>
              <a:t>Rekaman suara atau video harus dimusnahkan jika tidak lagi dibutuhkan.</a:t>
            </a:r>
            <a:endParaRPr lang="en-US" altLang="en-US" sz="17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224155"/>
          </a:xfrm>
        </p:spPr>
        <p:txBody>
          <a:bodyPr>
            <a:normAutofit fontScale="90000"/>
          </a:bodyPr>
          <a:p>
            <a:endParaRPr lang="en-US"/>
          </a:p>
        </p:txBody>
      </p:sp>
      <p:sp>
        <p:nvSpPr>
          <p:cNvPr id="3" name="Content Placeholder 2"/>
          <p:cNvSpPr>
            <a:spLocks noGrp="1"/>
          </p:cNvSpPr>
          <p:nvPr>
            <p:ph idx="1"/>
          </p:nvPr>
        </p:nvSpPr>
        <p:spPr>
          <a:xfrm>
            <a:off x="457200" y="701040"/>
            <a:ext cx="8229600" cy="5425440"/>
          </a:xfrm>
        </p:spPr>
        <p:txBody>
          <a:bodyPr>
            <a:noAutofit/>
          </a:bodyPr>
          <a:p>
            <a:pPr marL="0" indent="0">
              <a:buNone/>
            </a:pPr>
            <a:r>
              <a:rPr lang="en-US" altLang="en-US" sz="1700" b="1"/>
              <a:t>3. Tidak Memanipulasi Data</a:t>
            </a:r>
            <a:endParaRPr lang="en-US" altLang="en-US" sz="1700" b="1"/>
          </a:p>
          <a:p>
            <a:endParaRPr lang="en-US" altLang="en-US" sz="1700" b="1"/>
          </a:p>
          <a:p>
            <a:pPr marL="0" indent="0">
              <a:buNone/>
            </a:pPr>
            <a:r>
              <a:rPr lang="en-US" altLang="en-US" sz="1700"/>
              <a:t>Prinsip ini menuntut peneliti untuk menyajikan data apa adanya tanpa perubahan yang mengarah pada pemalsuan atau pengaburan hasil.</a:t>
            </a:r>
            <a:endParaRPr lang="en-US" altLang="en-US" sz="1700"/>
          </a:p>
          <a:p>
            <a:endParaRPr lang="en-US" altLang="en-US" sz="1700" b="1"/>
          </a:p>
          <a:p>
            <a:pPr marL="0" indent="0">
              <a:buNone/>
            </a:pPr>
            <a:r>
              <a:rPr lang="en-US" altLang="en-US" sz="1700" b="1"/>
              <a:t>Pengembangan materi:</a:t>
            </a:r>
            <a:endParaRPr lang="en-US" altLang="en-US" sz="1700" b="1"/>
          </a:p>
          <a:p>
            <a:endParaRPr lang="en-US" altLang="en-US" sz="1700" b="1"/>
          </a:p>
          <a:p>
            <a:pPr>
              <a:buFont typeface="Wingdings" panose="05000000000000000000" charset="0"/>
              <a:buChar char="Ø"/>
            </a:pPr>
            <a:r>
              <a:rPr lang="en-US" altLang="en-US" sz="1700"/>
              <a:t>Tidak boleh mengubah, menghilangkan, atau menambah data hanya agar sesuai dengan hipotesis</a:t>
            </a:r>
            <a:endParaRPr lang="en-US" altLang="en-US" sz="1700"/>
          </a:p>
          <a:p>
            <a:pPr>
              <a:buFont typeface="Wingdings" panose="05000000000000000000" charset="0"/>
              <a:buChar char="Ø"/>
            </a:pPr>
            <a:r>
              <a:rPr lang="en-US" altLang="en-US" sz="1700"/>
              <a:t>Tidak boleh memilih data tertentu yang hanya menguntungkan kesimpulan penelitian.</a:t>
            </a:r>
            <a:endParaRPr lang="en-US" altLang="en-US" sz="1700"/>
          </a:p>
          <a:p>
            <a:pPr>
              <a:buFont typeface="Wingdings" panose="05000000000000000000" charset="0"/>
              <a:buChar char="Ø"/>
            </a:pPr>
            <a:r>
              <a:rPr lang="en-US" altLang="en-US" sz="1700"/>
              <a:t>Peneliti harus melaporkan seluruh hasil termasuk data negatif, tidak signifikan, atau yang tidak sesuai harapan.</a:t>
            </a:r>
            <a:endParaRPr lang="en-US" altLang="en-US" sz="1700"/>
          </a:p>
          <a:p>
            <a:pPr>
              <a:buFont typeface="Wingdings" panose="05000000000000000000" charset="0"/>
              <a:buChar char="Ø"/>
            </a:pPr>
            <a:r>
              <a:rPr lang="en-US" altLang="en-US" sz="1700"/>
              <a:t>Manipulasi statistik seperti memperkecil ukuran sampel atau melakukan uji statistik berulang untuk memperoleh hasil signifikan harus dihindari.</a:t>
            </a:r>
            <a:endParaRPr lang="en-US" altLang="en-US" sz="1700"/>
          </a:p>
          <a:p>
            <a:pPr>
              <a:buFont typeface="Wingdings" panose="05000000000000000000" charset="0"/>
              <a:buChar char="Ø"/>
            </a:pPr>
            <a:r>
              <a:rPr lang="en-US" altLang="en-US" sz="1700"/>
              <a:t>Semua proses pengolahan data harus terdokumentasi dan dapat diaudit.</a:t>
            </a:r>
            <a:endParaRPr lang="en-US" altLang="en-US" sz="17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144145"/>
          </a:xfrm>
        </p:spPr>
        <p:txBody>
          <a:bodyPr>
            <a:normAutofit fontScale="90000"/>
          </a:bodyPr>
          <a:p>
            <a:endParaRPr lang="en-US"/>
          </a:p>
        </p:txBody>
      </p:sp>
      <p:sp>
        <p:nvSpPr>
          <p:cNvPr id="3" name="Content Placeholder 2"/>
          <p:cNvSpPr>
            <a:spLocks noGrp="1"/>
          </p:cNvSpPr>
          <p:nvPr>
            <p:ph idx="1"/>
          </p:nvPr>
        </p:nvSpPr>
        <p:spPr>
          <a:xfrm>
            <a:off x="457200" y="621665"/>
            <a:ext cx="8229600" cy="5504815"/>
          </a:xfrm>
        </p:spPr>
        <p:txBody>
          <a:bodyPr>
            <a:noAutofit/>
          </a:bodyPr>
          <a:p>
            <a:pPr marL="0" indent="0">
              <a:buNone/>
            </a:pPr>
            <a:r>
              <a:rPr lang="en-US" altLang="en-US" sz="1700" b="1"/>
              <a:t>4. Penggunaan Instrumen yang Tepat</a:t>
            </a:r>
            <a:endParaRPr lang="en-US" altLang="en-US" sz="1700" b="1"/>
          </a:p>
          <a:p>
            <a:endParaRPr lang="en-US" altLang="en-US" sz="1700" b="1"/>
          </a:p>
          <a:p>
            <a:pPr marL="0" indent="0">
              <a:buNone/>
            </a:pPr>
            <a:r>
              <a:rPr lang="en-US" altLang="en-US" sz="1700"/>
              <a:t>Instrumen penelitian adalah alat yang digunakan untuk mengumpulkan data. Penggunaan instrumen yang tepat memastikan data yang valid dan reliabel.</a:t>
            </a:r>
            <a:endParaRPr lang="en-US" altLang="en-US" sz="1700"/>
          </a:p>
          <a:p>
            <a:endParaRPr lang="en-US" altLang="en-US" sz="1700"/>
          </a:p>
          <a:p>
            <a:pPr marL="0" indent="0">
              <a:buNone/>
            </a:pPr>
            <a:r>
              <a:rPr lang="en-US" altLang="en-US" sz="1700" b="1"/>
              <a:t>Pengembangan materi:</a:t>
            </a:r>
            <a:endParaRPr lang="en-US" altLang="en-US" sz="1700" b="1"/>
          </a:p>
          <a:p>
            <a:endParaRPr lang="en-US" altLang="en-US" sz="1700" b="1"/>
          </a:p>
          <a:p>
            <a:pPr>
              <a:buFont typeface="Wingdings" panose="05000000000000000000" charset="0"/>
              <a:buChar char="Ø"/>
            </a:pPr>
            <a:r>
              <a:rPr lang="en-US" altLang="en-US" sz="1700"/>
              <a:t>Instrumen harus melalui proses uji validitas dan reliabilitas untuk menjamin keakuratan.</a:t>
            </a:r>
            <a:endParaRPr lang="en-US" altLang="en-US" sz="1700"/>
          </a:p>
          <a:p>
            <a:pPr>
              <a:buFont typeface="Wingdings" panose="05000000000000000000" charset="0"/>
              <a:buChar char="Ø"/>
            </a:pPr>
            <a:r>
              <a:rPr lang="en-US" altLang="en-US" sz="1700"/>
              <a:t>Instrumen harus selalu disesuaikan dengan tujuan penelitian, populasi, dan konteks.</a:t>
            </a:r>
            <a:endParaRPr lang="en-US" altLang="en-US" sz="1700"/>
          </a:p>
          <a:p>
            <a:pPr>
              <a:buFont typeface="Wingdings" panose="05000000000000000000" charset="0"/>
              <a:buChar char="Ø"/>
            </a:pPr>
            <a:r>
              <a:rPr lang="en-US" altLang="en-US" sz="1700"/>
              <a:t>Jika menggunakan instrumen terstandar, peneliti harus mengikuti pedoman sesuai manual instrumen.</a:t>
            </a:r>
            <a:endParaRPr lang="en-US" altLang="en-US" sz="1700"/>
          </a:p>
          <a:p>
            <a:pPr>
              <a:buFont typeface="Wingdings" panose="05000000000000000000" charset="0"/>
              <a:buChar char="Ø"/>
            </a:pPr>
            <a:r>
              <a:rPr lang="en-US" altLang="en-US" sz="1700"/>
              <a:t>Instrumen yang baru dikembangkan harus melalui uji coba (pilot study).</a:t>
            </a:r>
            <a:endParaRPr lang="en-US" altLang="en-US" sz="1700"/>
          </a:p>
          <a:p>
            <a:pPr>
              <a:buFont typeface="Wingdings" panose="05000000000000000000" charset="0"/>
              <a:buChar char="Ø"/>
            </a:pPr>
            <a:r>
              <a:rPr lang="en-US" altLang="en-US" sz="1700"/>
              <a:t>Pemilihan instrumen harus mempertimbangkan aspek etis, misalnya apakah instrumen mengandung pertanyaan sensitif.</a:t>
            </a:r>
            <a:endParaRPr lang="en-US" altLang="en-US" sz="1700"/>
          </a:p>
          <a:p>
            <a:pPr>
              <a:buFont typeface="Wingdings" panose="05000000000000000000" charset="0"/>
              <a:buChar char="Ø"/>
            </a:pPr>
            <a:r>
              <a:rPr lang="en-US" altLang="en-US" sz="1700"/>
              <a:t>Peneliti harus memastikan bahwa penggunaan instrumen tidak membahayakan peserta, baik secara fisik maupun psikologis.</a:t>
            </a:r>
            <a:endParaRPr lang="en-US" altLang="en-US" sz="17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Plagiarisme</a:t>
            </a:r>
          </a:p>
        </p:txBody>
      </p:sp>
      <p:sp>
        <p:nvSpPr>
          <p:cNvPr id="3" name="Content Placeholder 2"/>
          <p:cNvSpPr>
            <a:spLocks noGrp="1"/>
          </p:cNvSpPr>
          <p:nvPr>
            <p:ph idx="1"/>
          </p:nvPr>
        </p:nvSpPr>
        <p:spPr/>
        <p:txBody>
          <a:bodyPr/>
          <a:lstStyle/>
          <a:p>
            <a:pPr>
              <a:buFont typeface="Wingdings" panose="05000000000000000000" charset="0"/>
              <a:buChar char="Ø"/>
            </a:pPr>
            <a:r>
              <a:t>Mengambil karya/ide orang lain tanpa kredit</a:t>
            </a:r>
          </a:p>
          <a:p>
            <a:pPr>
              <a:buFont typeface="Wingdings" panose="05000000000000000000" charset="0"/>
              <a:buChar char="Ø"/>
            </a:pPr>
            <a:r>
              <a:t>Termasuk tindakan disengaja maupun tidak sengaja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213995"/>
          </a:xfrm>
        </p:spPr>
        <p:txBody>
          <a:bodyPr>
            <a:normAutofit fontScale="90000"/>
          </a:bodyPr>
          <a:p>
            <a:endParaRPr lang="en-US"/>
          </a:p>
        </p:txBody>
      </p:sp>
      <p:sp>
        <p:nvSpPr>
          <p:cNvPr id="3" name="Content Placeholder 2"/>
          <p:cNvSpPr>
            <a:spLocks noGrp="1"/>
          </p:cNvSpPr>
          <p:nvPr>
            <p:ph idx="1"/>
          </p:nvPr>
        </p:nvSpPr>
        <p:spPr>
          <a:xfrm>
            <a:off x="457200" y="741045"/>
            <a:ext cx="8229600" cy="5385435"/>
          </a:xfrm>
        </p:spPr>
        <p:txBody>
          <a:bodyPr>
            <a:normAutofit fontScale="40000"/>
          </a:bodyPr>
          <a:p>
            <a:r>
              <a:rPr lang="en-US" altLang="en-US"/>
              <a:t>Mengambil Karya atau Ide Orang Lain Tanpa Kredit</a:t>
            </a:r>
            <a:endParaRPr lang="en-US" altLang="en-US"/>
          </a:p>
          <a:p>
            <a:endParaRPr lang="en-US" altLang="en-US"/>
          </a:p>
          <a:p>
            <a:r>
              <a:rPr lang="en-US" altLang="en-US"/>
              <a:t>Tindakan ini merujuk pada penggunaan karya, gagasan, tulisan, data, atau hasil penelitian orang lain tanpa memberikan pengakuan atau atribusi yang semestinya. Ini merupakan bentuk pelanggaran etika akademik dan termasuk dalam kategori plagiarisme.</a:t>
            </a:r>
            <a:endParaRPr lang="en-US" altLang="en-US"/>
          </a:p>
          <a:p>
            <a:endParaRPr lang="en-US" altLang="en-US"/>
          </a:p>
          <a:p>
            <a:r>
              <a:rPr lang="en-US" altLang="en-US"/>
              <a:t>Pengembangan poin:</a:t>
            </a:r>
            <a:endParaRPr lang="en-US" altLang="en-US"/>
          </a:p>
          <a:p>
            <a:endParaRPr lang="en-US" altLang="en-US"/>
          </a:p>
          <a:p>
            <a:r>
              <a:rPr lang="en-US" altLang="en-US"/>
              <a:t>Meliputi penyalinan teks secara langsung tanpa mencantumkan sumber.</a:t>
            </a:r>
            <a:endParaRPr lang="en-US" altLang="en-US"/>
          </a:p>
          <a:p>
            <a:endParaRPr lang="en-US" altLang="en-US"/>
          </a:p>
          <a:p>
            <a:r>
              <a:rPr lang="en-US" altLang="en-US"/>
              <a:t>Menggunakan ide, teori, konsep, atau kerangka berpikir orang lain, tetapi disajikan seolah-olah merupakan pemikiran sendiri.</a:t>
            </a:r>
            <a:endParaRPr lang="en-US" altLang="en-US"/>
          </a:p>
          <a:p>
            <a:endParaRPr lang="en-US" altLang="en-US"/>
          </a:p>
          <a:p>
            <a:r>
              <a:rPr lang="en-US" altLang="en-US"/>
              <a:t>Mengambil struktur tulisan, gaya bahasa, atau argumentasi orang lain tanpa referensi.</a:t>
            </a:r>
            <a:endParaRPr lang="en-US" altLang="en-US"/>
          </a:p>
          <a:p>
            <a:endParaRPr lang="en-US" altLang="en-US"/>
          </a:p>
          <a:p>
            <a:r>
              <a:rPr lang="en-US" altLang="en-US"/>
              <a:t>Menyalin karya seni, gambar, grafik, tabel, atau desain tanpa izin dan atribusi.</a:t>
            </a:r>
            <a:endParaRPr lang="en-US" altLang="en-US"/>
          </a:p>
          <a:p>
            <a:endParaRPr lang="en-US" altLang="en-US"/>
          </a:p>
          <a:p>
            <a:r>
              <a:rPr lang="en-US" altLang="en-US"/>
              <a:t>Menggunakan terjemahan karya orang lain tanpa menyebutkan sumber asli.</a:t>
            </a:r>
            <a:endParaRPr lang="en-US" altLang="en-US"/>
          </a:p>
          <a:p>
            <a:endParaRPr lang="en-US" altLang="en-US"/>
          </a:p>
          <a:p>
            <a:r>
              <a:rPr lang="en-US" altLang="en-US"/>
              <a:t>Penggunaan materi daring seperti blog, AI-generated content, artikel, atau video tetap memerlukan sitasi jika idenya diambil.</a:t>
            </a:r>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fontScale="40000"/>
          </a:bodyPr>
          <a:p>
            <a:r>
              <a:rPr lang="en-US" altLang="en-US"/>
              <a:t>Termasuk Tindakan Disengaja Maupun Tidak Sengaja</a:t>
            </a:r>
            <a:endParaRPr lang="en-US" altLang="en-US"/>
          </a:p>
          <a:p>
            <a:endParaRPr lang="en-US" altLang="en-US"/>
          </a:p>
          <a:p>
            <a:r>
              <a:rPr lang="en-US" altLang="en-US"/>
              <a:t>Plagiarisme tidak hanya terjadi karena niat buruk; kesalahan teknis atau kurangnya pemahaman tetap dianggap pelanggaran.</a:t>
            </a:r>
            <a:endParaRPr lang="en-US" altLang="en-US"/>
          </a:p>
          <a:p>
            <a:endParaRPr lang="en-US" altLang="en-US"/>
          </a:p>
          <a:p>
            <a:r>
              <a:rPr lang="en-US" altLang="en-US"/>
              <a:t>Plagiarisme Disengaja</a:t>
            </a:r>
            <a:endParaRPr lang="en-US" altLang="en-US"/>
          </a:p>
          <a:p>
            <a:endParaRPr lang="en-US" altLang="en-US"/>
          </a:p>
          <a:p>
            <a:r>
              <a:rPr lang="en-US" altLang="en-US"/>
              <a:t>Seseorang dengan sadar menyalin karya orang lain untuk mendapatkan keuntungan akademik atau profesional.</a:t>
            </a:r>
            <a:endParaRPr lang="en-US" altLang="en-US"/>
          </a:p>
          <a:p>
            <a:endParaRPr lang="en-US" altLang="en-US"/>
          </a:p>
          <a:p>
            <a:r>
              <a:rPr lang="en-US" altLang="en-US"/>
              <a:t>Termasuk membeli tugas, menggunakan jasa penulis bayaran, atau menyalin karya teman.</a:t>
            </a:r>
            <a:endParaRPr lang="en-US" altLang="en-US"/>
          </a:p>
          <a:p>
            <a:endParaRPr lang="en-US" altLang="en-US"/>
          </a:p>
          <a:p>
            <a:r>
              <a:rPr lang="en-US" altLang="en-US"/>
              <a:t>Motivasi umum meliputi: ingin cepat selesai, tekanan akademik, atau ketidakmampuan menyusun tulisan sendiri.</a:t>
            </a:r>
            <a:endParaRPr lang="en-US" altLang="en-US"/>
          </a:p>
          <a:p>
            <a:endParaRPr lang="en-US" altLang="en-US"/>
          </a:p>
          <a:p>
            <a:r>
              <a:rPr lang="en-US" altLang="en-US"/>
              <a:t>Plagiarisme Tidak Sengaja</a:t>
            </a:r>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fontScale="40000"/>
          </a:bodyPr>
          <a:p>
            <a:r>
              <a:rPr lang="en-US" altLang="en-US"/>
              <a:t>Plagiarisme Tidak Sengaja</a:t>
            </a:r>
            <a:endParaRPr lang="en-US" altLang="en-US"/>
          </a:p>
          <a:p>
            <a:endParaRPr lang="en-US" altLang="en-US"/>
          </a:p>
          <a:p>
            <a:r>
              <a:rPr lang="en-US" altLang="en-US"/>
              <a:t>Terjadi karena kurangnya pengetahuan atau kelalaian, misalnya:</a:t>
            </a:r>
            <a:endParaRPr lang="en-US" altLang="en-US"/>
          </a:p>
          <a:p>
            <a:endParaRPr lang="en-US" altLang="en-US"/>
          </a:p>
          <a:p>
            <a:r>
              <a:rPr lang="en-US" altLang="en-US"/>
              <a:t>Lupa mencantumkan sumber.</a:t>
            </a:r>
            <a:endParaRPr lang="en-US" altLang="en-US"/>
          </a:p>
          <a:p>
            <a:endParaRPr lang="en-US" altLang="en-US"/>
          </a:p>
          <a:p>
            <a:r>
              <a:rPr lang="en-US" altLang="en-US"/>
              <a:t>Tidak memahami cara melakukan parafrase yang benar.</a:t>
            </a:r>
            <a:endParaRPr lang="en-US" altLang="en-US"/>
          </a:p>
          <a:p>
            <a:endParaRPr lang="en-US" altLang="en-US"/>
          </a:p>
          <a:p>
            <a:r>
              <a:rPr lang="en-US" altLang="en-US"/>
              <a:t>Mengira bahwa materi yang “banyak beredar di internet” tidak perlu disitasi.</a:t>
            </a:r>
            <a:endParaRPr lang="en-US" altLang="en-US"/>
          </a:p>
          <a:p>
            <a:endParaRPr lang="en-US" altLang="en-US"/>
          </a:p>
          <a:p>
            <a:r>
              <a:rPr lang="en-US" altLang="en-US"/>
              <a:t>Mencampur ide sendiri dan ide orang lain tanpa pemisahan yang jelas.</a:t>
            </a:r>
            <a:endParaRPr lang="en-US" altLang="en-US"/>
          </a:p>
          <a:p>
            <a:endParaRPr lang="en-US" altLang="en-US"/>
          </a:p>
          <a:p>
            <a:r>
              <a:rPr lang="en-US" altLang="en-US"/>
              <a:t>Salah menerapkan format sitasi (APA, MLA, Chicago, dll.).</a:t>
            </a:r>
            <a:endParaRPr lang="en-US" altLang="en-US"/>
          </a:p>
          <a:p>
            <a:endParaRPr lang="en-US" altLang="en-US"/>
          </a:p>
          <a:p>
            <a:r>
              <a:rPr lang="en-US" altLang="en-US"/>
              <a:t>Walaupun tidak disengaja, konsekuensinya tetap dapat sama: nilai diturunkan, tugas tidak diterima, reputasi akademik rusak, atau hukuman akademik lainnya.</a:t>
            </a:r>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Bentuk-bentuk Plagiarisme</a:t>
            </a:r>
          </a:p>
        </p:txBody>
      </p:sp>
      <p:sp>
        <p:nvSpPr>
          <p:cNvPr id="3" name="Content Placeholder 2"/>
          <p:cNvSpPr>
            <a:spLocks noGrp="1"/>
          </p:cNvSpPr>
          <p:nvPr>
            <p:ph idx="1"/>
          </p:nvPr>
        </p:nvSpPr>
        <p:spPr/>
        <p:txBody>
          <a:bodyPr/>
          <a:lstStyle/>
          <a:p>
            <a:pPr>
              <a:buFont typeface="Wingdings" panose="05000000000000000000" charset="0"/>
              <a:buChar char="Ø"/>
            </a:pPr>
            <a:r>
              <a:t>Plagiarisme langsung</a:t>
            </a:r>
          </a:p>
          <a:p>
            <a:pPr>
              <a:buFont typeface="Wingdings" panose="05000000000000000000" charset="0"/>
              <a:buChar char="Ø"/>
            </a:pPr>
            <a:r>
              <a:t> Plagiarisme mosaik</a:t>
            </a:r>
          </a:p>
          <a:p>
            <a:pPr>
              <a:buFont typeface="Wingdings" panose="05000000000000000000" charset="0"/>
              <a:buChar char="Ø"/>
            </a:pPr>
            <a:r>
              <a:t> Plagiarisme ide</a:t>
            </a:r>
          </a:p>
          <a:p>
            <a:pPr>
              <a:buFont typeface="Wingdings" panose="05000000000000000000" charset="0"/>
              <a:buChar char="Ø"/>
            </a:pPr>
            <a:r>
              <a:t> Self-plagiarism</a:t>
            </a:r>
          </a:p>
          <a:p>
            <a:pPr>
              <a:buFont typeface="Wingdings" panose="05000000000000000000" charset="0"/>
              <a:buChar char="Ø"/>
            </a:pPr>
            <a:r>
              <a:t> Plagiarisme tidak sengaja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Pengantar Etika Penelitian</a:t>
            </a:r>
          </a:p>
        </p:txBody>
      </p:sp>
      <p:sp>
        <p:nvSpPr>
          <p:cNvPr id="3" name="Content Placeholder 2"/>
          <p:cNvSpPr>
            <a:spLocks noGrp="1"/>
          </p:cNvSpPr>
          <p:nvPr>
            <p:ph idx="1"/>
          </p:nvPr>
        </p:nvSpPr>
        <p:spPr>
          <a:xfrm>
            <a:off x="457200" y="1160145"/>
            <a:ext cx="8229600" cy="4966335"/>
          </a:xfrm>
        </p:spPr>
        <p:txBody>
          <a:bodyPr>
            <a:normAutofit fontScale="60000"/>
          </a:bodyPr>
          <a:lstStyle/>
          <a:p>
            <a:pPr marL="0" indent="0">
              <a:buNone/>
            </a:pPr>
            <a:r>
              <a:rPr b="1"/>
              <a:t>Pedoman moral dalam penelitian</a:t>
            </a:r>
            <a:endParaRPr b="1"/>
          </a:p>
          <a:p>
            <a:pPr marL="0" indent="0">
              <a:buNone/>
            </a:pPr>
            <a:r>
              <a:rPr lang="en-US" altLang="en-US"/>
              <a:t>Pedoman moral merupakan prinsip dasar yang membimbing peneliti dalam setiap tahap penelitian—mulai dari perencanaan, pelaksanaan, hingga pelaporan. Pedoman ini memastikan bahwa penelitian dilakukan dengan cara yang bertanggung jawab dan sesuai dengan nilai-nilai akademik. Contohnya:</a:t>
            </a:r>
            <a:endParaRPr lang="en-US" altLang="en-US"/>
          </a:p>
          <a:p>
            <a:pPr marL="0" indent="0">
              <a:buNone/>
            </a:pPr>
            <a:endParaRPr lang="en-US" altLang="en-US"/>
          </a:p>
          <a:p>
            <a:pPr marL="0" indent="0">
              <a:buNone/>
            </a:pPr>
            <a:r>
              <a:rPr lang="en-US" altLang="en-US" b="1"/>
              <a:t>Menyampaikan data apa adanya tanpa manipulasi.</a:t>
            </a:r>
            <a:endParaRPr lang="en-US" altLang="en-US" b="1"/>
          </a:p>
          <a:p>
            <a:pPr marL="0" indent="0">
              <a:buNone/>
            </a:pPr>
            <a:endParaRPr lang="en-US" altLang="en-US"/>
          </a:p>
          <a:p>
            <a:pPr>
              <a:buFont typeface="Wingdings" panose="05000000000000000000" charset="0"/>
              <a:buChar char="Ø"/>
            </a:pPr>
            <a:r>
              <a:rPr lang="en-US" altLang="en-US"/>
              <a:t>Menghindari konflik kepentingan yang dapat memengaruhi objektivitas penelitian.</a:t>
            </a:r>
            <a:endParaRPr lang="en-US" altLang="en-US"/>
          </a:p>
          <a:p>
            <a:pPr>
              <a:buFont typeface="Wingdings" panose="05000000000000000000" charset="0"/>
              <a:buChar char="Ø"/>
            </a:pPr>
            <a:r>
              <a:rPr lang="en-US" altLang="en-US"/>
              <a:t>Menghormati hak-hak peserta, termasuk privasi, martabat, dan kebebasan untuk menolak berpartisipasi.</a:t>
            </a:r>
            <a:endParaRPr lang="en-US" altLang="en-US"/>
          </a:p>
          <a:p>
            <a:pPr>
              <a:buFont typeface="Wingdings" panose="05000000000000000000" charset="0"/>
              <a:buChar char="Ø"/>
            </a:pPr>
            <a:r>
              <a:rPr lang="en-US" altLang="en-US"/>
              <a:t>Menggunakan dana penelitian secara transparan dan bertanggung jawab</a:t>
            </a:r>
            <a:endParaRPr lang="en-US" altLang="en-US"/>
          </a:p>
          <a:p>
            <a:pPr marL="0" indent="0">
              <a:buFont typeface="Wingdings" panose="05000000000000000000" charset="0"/>
              <a:buNone/>
            </a:pPr>
            <a:r>
              <a:rPr lang="en-US" altLang="en-US"/>
              <a:t>Pedoman moral ini juga tercantum dalam kode etik penelitian yang disusun oleh institusi, asosiasi profesi, atau lembaga penelitian.</a:t>
            </a:r>
            <a:endParaRPr lang="en-US" altLang="en-US"/>
          </a:p>
          <a:p>
            <a:pPr marL="0" indent="0">
              <a:buNone/>
            </a:pP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103505"/>
          </a:xfrm>
        </p:spPr>
        <p:txBody>
          <a:bodyPr>
            <a:normAutofit fontScale="90000"/>
          </a:bodyPr>
          <a:p>
            <a:endParaRPr lang="en-US"/>
          </a:p>
        </p:txBody>
      </p:sp>
      <p:sp>
        <p:nvSpPr>
          <p:cNvPr id="3" name="Content Placeholder 2"/>
          <p:cNvSpPr>
            <a:spLocks noGrp="1"/>
          </p:cNvSpPr>
          <p:nvPr>
            <p:ph idx="1"/>
          </p:nvPr>
        </p:nvSpPr>
        <p:spPr>
          <a:xfrm>
            <a:off x="457200" y="379730"/>
            <a:ext cx="8229600" cy="5746750"/>
          </a:xfrm>
        </p:spPr>
        <p:txBody>
          <a:bodyPr>
            <a:noAutofit/>
          </a:bodyPr>
          <a:p>
            <a:pPr marL="0" indent="0">
              <a:buNone/>
            </a:pPr>
            <a:r>
              <a:rPr lang="en-US" altLang="en-US" sz="1700" b="1"/>
              <a:t>Bentuk-Bentuk Plagiarisme</a:t>
            </a:r>
            <a:endParaRPr lang="en-US" altLang="en-US" sz="1700" b="1"/>
          </a:p>
          <a:p>
            <a:pPr marL="0" indent="0">
              <a:buNone/>
            </a:pPr>
            <a:r>
              <a:rPr lang="en-US" altLang="en-US" sz="1700"/>
              <a:t>1. Plagiarisme Langsung (Direct Plagiarism)</a:t>
            </a:r>
            <a:endParaRPr lang="en-US" altLang="en-US" sz="1700"/>
          </a:p>
          <a:p>
            <a:endParaRPr lang="en-US" altLang="en-US" sz="1700"/>
          </a:p>
          <a:p>
            <a:pPr marL="0" indent="0">
              <a:buNone/>
            </a:pPr>
            <a:r>
              <a:rPr lang="en-US" altLang="en-US" sz="1700"/>
              <a:t>Plagiarisme langsung adalah tindakan menyalin teks, paragraf, atau bagian karya orang lain secara verbatim tanpa memberikan sitasi atau atribusi. Bentuk ini merupakan jenis plagiarisme yang paling mudah dideteksi dan paling berat pelanggarannya.</a:t>
            </a:r>
            <a:endParaRPr lang="en-US" altLang="en-US" sz="1700"/>
          </a:p>
          <a:p>
            <a:endParaRPr lang="en-US" altLang="en-US" sz="1700"/>
          </a:p>
          <a:p>
            <a:pPr marL="0" indent="0">
              <a:buNone/>
            </a:pPr>
            <a:r>
              <a:rPr lang="en-US" altLang="en-US" sz="1700"/>
              <a:t>Ciri-ciri:</a:t>
            </a:r>
            <a:endParaRPr lang="en-US" altLang="en-US" sz="1700"/>
          </a:p>
          <a:p>
            <a:endParaRPr lang="en-US" altLang="en-US" sz="1700"/>
          </a:p>
          <a:p>
            <a:pPr>
              <a:buFont typeface="Wingdings" panose="05000000000000000000" charset="0"/>
              <a:buChar char="Ø"/>
            </a:pPr>
            <a:r>
              <a:rPr lang="en-US" altLang="en-US" sz="1700"/>
              <a:t>Teks sama persis dengan sumber aslinya.</a:t>
            </a:r>
            <a:endParaRPr lang="en-US" altLang="en-US" sz="1700"/>
          </a:p>
          <a:p>
            <a:pPr>
              <a:buFont typeface="Wingdings" panose="05000000000000000000" charset="0"/>
              <a:buChar char="Ø"/>
            </a:pPr>
            <a:r>
              <a:rPr lang="en-US" altLang="en-US" sz="1700"/>
              <a:t>Tidak ada tanda kutip, tidak ada sitasi.</a:t>
            </a:r>
            <a:endParaRPr lang="en-US" altLang="en-US" sz="1700"/>
          </a:p>
          <a:p>
            <a:pPr>
              <a:buFont typeface="Wingdings" panose="05000000000000000000" charset="0"/>
              <a:buChar char="Ø"/>
            </a:pPr>
            <a:r>
              <a:rPr lang="en-US" altLang="en-US" sz="1700"/>
              <a:t>Biasanya dilakukan ketika seseorang menyalin dari artikel, internet, atau buku.</a:t>
            </a:r>
            <a:endParaRPr lang="en-US" altLang="en-US" sz="1700"/>
          </a:p>
          <a:p>
            <a:pPr marL="0" indent="0">
              <a:buNone/>
            </a:pPr>
            <a:r>
              <a:rPr lang="en-US" altLang="en-US" sz="1700" b="1"/>
              <a:t>Contoh:</a:t>
            </a:r>
            <a:endParaRPr lang="en-US" altLang="en-US" sz="1700"/>
          </a:p>
          <a:p>
            <a:pPr>
              <a:buFont typeface="Wingdings" panose="05000000000000000000" charset="0"/>
              <a:buChar char="Ø"/>
            </a:pPr>
            <a:r>
              <a:rPr lang="en-US" altLang="en-US" sz="1700"/>
              <a:t>Menyalin satu paragraf dari jurnal lalu memasukkannya dalam laporan penelitian tanpa menyebutkan sumber.</a:t>
            </a:r>
            <a:endParaRPr lang="en-US" altLang="en-US" sz="1700"/>
          </a:p>
          <a:p>
            <a:pPr marL="0" indent="0">
              <a:buNone/>
            </a:pPr>
            <a:r>
              <a:rPr lang="en-US" altLang="en-US" sz="1700" b="1"/>
              <a:t>Mengapa ini pelanggaran?</a:t>
            </a:r>
            <a:endParaRPr lang="en-US" altLang="en-US" sz="1700"/>
          </a:p>
          <a:p>
            <a:pPr>
              <a:buFont typeface="Wingdings" panose="05000000000000000000" charset="0"/>
              <a:buChar char="Ø"/>
            </a:pPr>
            <a:r>
              <a:rPr lang="en-US" altLang="en-US" sz="1700"/>
              <a:t>Karena penulis mengklaim bahwa tulisan tersebut adalah hasil pemikiran pribadi padahal bukan.</a:t>
            </a:r>
            <a:endParaRPr lang="en-US" altLang="en-US" sz="17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114300"/>
          </a:xfrm>
        </p:spPr>
        <p:txBody>
          <a:bodyPr>
            <a:normAutofit fontScale="90000"/>
          </a:bodyPr>
          <a:p>
            <a:endParaRPr lang="en-US"/>
          </a:p>
        </p:txBody>
      </p:sp>
      <p:sp>
        <p:nvSpPr>
          <p:cNvPr id="3" name="Content Placeholder 2"/>
          <p:cNvSpPr>
            <a:spLocks noGrp="1"/>
          </p:cNvSpPr>
          <p:nvPr>
            <p:ph idx="1"/>
          </p:nvPr>
        </p:nvSpPr>
        <p:spPr>
          <a:xfrm>
            <a:off x="457200" y="439420"/>
            <a:ext cx="8229600" cy="5687060"/>
          </a:xfrm>
        </p:spPr>
        <p:txBody>
          <a:bodyPr>
            <a:noAutofit/>
          </a:bodyPr>
          <a:p>
            <a:pPr marL="0" indent="0">
              <a:buNone/>
            </a:pPr>
            <a:r>
              <a:rPr lang="en-US" altLang="en-US" sz="1800" b="1"/>
              <a:t>2. Plagiarisme Mosaik (Mosaic / Patchwriting)</a:t>
            </a:r>
            <a:endParaRPr lang="en-US" altLang="en-US" sz="1800" b="1"/>
          </a:p>
          <a:p>
            <a:endParaRPr lang="en-US" altLang="en-US" sz="1800" b="1"/>
          </a:p>
          <a:p>
            <a:pPr marL="0" indent="0">
              <a:buNone/>
            </a:pPr>
            <a:r>
              <a:rPr lang="en-US" altLang="en-US" sz="1700"/>
              <a:t>Plagiarisme mosaik terjadi ketika penulis menyalin struktur kalimat atau mengubah beberapa kata dengan sinonim, tetapi inti dan pola kalimat tetap sama seperti sumber aslinya.</a:t>
            </a:r>
            <a:endParaRPr lang="en-US" altLang="en-US" sz="1700"/>
          </a:p>
          <a:p>
            <a:endParaRPr lang="en-US" altLang="en-US" sz="1700"/>
          </a:p>
          <a:p>
            <a:pPr marL="0" indent="0">
              <a:buNone/>
            </a:pPr>
            <a:r>
              <a:rPr lang="en-US" altLang="en-US" sz="1700" b="1"/>
              <a:t>Ciri-ciri:</a:t>
            </a:r>
            <a:endParaRPr lang="en-US" altLang="en-US" sz="1700" b="1"/>
          </a:p>
          <a:p>
            <a:endParaRPr lang="en-US" altLang="en-US" sz="1700"/>
          </a:p>
          <a:p>
            <a:pPr>
              <a:buFont typeface="Wingdings" panose="05000000000000000000" charset="0"/>
              <a:buChar char="Ø"/>
            </a:pPr>
            <a:r>
              <a:rPr lang="en-US" altLang="en-US" sz="1700"/>
              <a:t>Parafrase yang buruk (sekadar mengganti beberapa kata).</a:t>
            </a:r>
            <a:endParaRPr lang="en-US" altLang="en-US" sz="1700"/>
          </a:p>
          <a:p>
            <a:pPr>
              <a:buFont typeface="Wingdings" panose="05000000000000000000" charset="0"/>
              <a:buChar char="Ø"/>
            </a:pPr>
            <a:r>
              <a:rPr lang="en-US" altLang="en-US" sz="1700"/>
              <a:t>Urutan ide sama persis dengan sumber.</a:t>
            </a:r>
            <a:endParaRPr lang="en-US" altLang="en-US" sz="1700"/>
          </a:p>
          <a:p>
            <a:pPr>
              <a:buFont typeface="Wingdings" panose="05000000000000000000" charset="0"/>
              <a:buChar char="Ø"/>
            </a:pPr>
            <a:r>
              <a:rPr lang="en-US" altLang="en-US" sz="1700"/>
              <a:t>Tidak menyebutkan referensi.</a:t>
            </a:r>
            <a:endParaRPr lang="en-US" altLang="en-US" sz="1700"/>
          </a:p>
          <a:p>
            <a:pPr marL="0" indent="0">
              <a:buNone/>
            </a:pPr>
            <a:r>
              <a:rPr lang="en-US" altLang="en-US" sz="1700" b="1"/>
              <a:t>Contoh:</a:t>
            </a:r>
            <a:endParaRPr lang="en-US" altLang="en-US" sz="1700" b="1"/>
          </a:p>
          <a:p>
            <a:endParaRPr lang="en-US" altLang="en-US" sz="1700"/>
          </a:p>
          <a:p>
            <a:pPr>
              <a:buFont typeface="Wingdings" panose="05000000000000000000" charset="0"/>
              <a:buChar char="Ø"/>
            </a:pPr>
            <a:r>
              <a:rPr lang="en-US" altLang="en-US" sz="1700"/>
              <a:t>Mengganti kata-kata dengan sinonim tetapi mempertahankan alur argumentasi dan susunan kalimat persis seperti yang ada di sumber aslinya.</a:t>
            </a:r>
            <a:endParaRPr lang="en-US" altLang="en-US" sz="1700"/>
          </a:p>
          <a:p>
            <a:pPr marL="0" indent="0">
              <a:buNone/>
            </a:pPr>
            <a:r>
              <a:rPr lang="en-US" altLang="en-US" sz="1700" b="1"/>
              <a:t>Mengapa ini pelanggaran?</a:t>
            </a:r>
            <a:endParaRPr lang="en-US" altLang="en-US" sz="1700"/>
          </a:p>
          <a:p>
            <a:pPr>
              <a:buFont typeface="Wingdings" panose="05000000000000000000" charset="0"/>
              <a:buChar char="Ø"/>
            </a:pPr>
            <a:r>
              <a:rPr lang="en-US" altLang="en-US" sz="1700"/>
              <a:t>Karena walaupun sudah diubah sedikit, ide dan struktur tetap milik penulis aslinya.</a:t>
            </a:r>
            <a:endParaRPr lang="en-US" altLang="en-US" sz="17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144145"/>
          </a:xfrm>
        </p:spPr>
        <p:txBody>
          <a:bodyPr>
            <a:normAutofit fontScale="90000"/>
          </a:bodyPr>
          <a:p>
            <a:endParaRPr lang="en-US"/>
          </a:p>
        </p:txBody>
      </p:sp>
      <p:sp>
        <p:nvSpPr>
          <p:cNvPr id="3" name="Content Placeholder 2"/>
          <p:cNvSpPr>
            <a:spLocks noGrp="1"/>
          </p:cNvSpPr>
          <p:nvPr>
            <p:ph idx="1"/>
          </p:nvPr>
        </p:nvSpPr>
        <p:spPr>
          <a:xfrm>
            <a:off x="457200" y="581025"/>
            <a:ext cx="8229600" cy="5545455"/>
          </a:xfrm>
        </p:spPr>
        <p:txBody>
          <a:bodyPr>
            <a:noAutofit/>
          </a:bodyPr>
          <a:p>
            <a:pPr marL="0" indent="0">
              <a:buNone/>
            </a:pPr>
            <a:r>
              <a:rPr lang="en-US" altLang="en-US" sz="1700" b="1"/>
              <a:t>3. Plagiarisme Ide (Idea Plagiarism)</a:t>
            </a:r>
            <a:endParaRPr lang="en-US" altLang="en-US" sz="1700" b="1"/>
          </a:p>
          <a:p>
            <a:endParaRPr lang="en-US" altLang="en-US" sz="1700" b="1"/>
          </a:p>
          <a:p>
            <a:pPr marL="0" indent="0">
              <a:buNone/>
            </a:pPr>
            <a:r>
              <a:rPr lang="en-US" altLang="en-US" sz="1700"/>
              <a:t>Plagiarisme ide adalah tindakan mengambil gagasan utama, konsep, atau pemikiran orang lain tanpa memberikan kredit, meskipun tidak menyalin kata-katanya.</a:t>
            </a:r>
            <a:endParaRPr lang="en-US" altLang="en-US" sz="1700"/>
          </a:p>
          <a:p>
            <a:endParaRPr lang="en-US" altLang="en-US" sz="1700"/>
          </a:p>
          <a:p>
            <a:pPr marL="0" indent="0">
              <a:buNone/>
            </a:pPr>
            <a:r>
              <a:rPr lang="en-US" altLang="en-US" sz="1700" b="1"/>
              <a:t>Ciri-ciri:</a:t>
            </a:r>
            <a:endParaRPr lang="en-US" altLang="en-US" sz="1700" b="1"/>
          </a:p>
          <a:p>
            <a:endParaRPr lang="en-US" altLang="en-US" sz="1700"/>
          </a:p>
          <a:p>
            <a:pPr>
              <a:buFont typeface="Wingdings" panose="05000000000000000000" charset="0"/>
              <a:buChar char="Ø"/>
            </a:pPr>
            <a:r>
              <a:rPr lang="en-US" altLang="en-US" sz="1700"/>
              <a:t>Mengambil teori, model, atau argumen orang lain tanpa mencantumkan sumber.</a:t>
            </a:r>
            <a:endParaRPr lang="en-US" altLang="en-US" sz="1700"/>
          </a:p>
          <a:p>
            <a:pPr>
              <a:buFont typeface="Wingdings" panose="05000000000000000000" charset="0"/>
              <a:buChar char="Ø"/>
            </a:pPr>
            <a:endParaRPr lang="en-US" altLang="en-US" sz="1700"/>
          </a:p>
          <a:p>
            <a:pPr>
              <a:buFont typeface="Wingdings" panose="05000000000000000000" charset="0"/>
              <a:buChar char="Ø"/>
            </a:pPr>
            <a:r>
              <a:rPr lang="en-US" altLang="en-US" sz="1700"/>
              <a:t>Biasanya terjadi dalam penulisan ilmiah seperti proposal, artikel, dan skripsi.</a:t>
            </a:r>
            <a:endParaRPr lang="en-US" altLang="en-US" sz="1700"/>
          </a:p>
          <a:p>
            <a:pPr>
              <a:buFont typeface="Wingdings" panose="05000000000000000000" charset="0"/>
              <a:buChar char="Ø"/>
            </a:pPr>
            <a:endParaRPr lang="en-US" altLang="en-US" sz="1700"/>
          </a:p>
          <a:p>
            <a:pPr marL="0" indent="0">
              <a:buNone/>
            </a:pPr>
            <a:r>
              <a:rPr lang="en-US" altLang="en-US" sz="1700"/>
              <a:t>Contoh:</a:t>
            </a:r>
            <a:endParaRPr lang="en-US" altLang="en-US" sz="1700"/>
          </a:p>
          <a:p>
            <a:endParaRPr lang="en-US" altLang="en-US" sz="1700"/>
          </a:p>
          <a:p>
            <a:pPr>
              <a:buFont typeface="Wingdings" panose="05000000000000000000" charset="0"/>
              <a:buChar char="Ø"/>
            </a:pPr>
            <a:r>
              <a:rPr lang="en-US" altLang="en-US" sz="1700"/>
              <a:t>Menggunakan konsep “pola perilaku digital generasi Z” dari artikel tertentu tetapi menuliskannya ulang tanpa sitasi.</a:t>
            </a:r>
            <a:endParaRPr lang="en-US" altLang="en-US" sz="1700"/>
          </a:p>
          <a:p>
            <a:pPr marL="0" indent="0">
              <a:buNone/>
            </a:pPr>
            <a:r>
              <a:rPr lang="en-US" altLang="en-US" sz="1700" b="1"/>
              <a:t>Mengapa ini pelanggaran?</a:t>
            </a:r>
            <a:endParaRPr lang="en-US" altLang="en-US" sz="1700" b="1"/>
          </a:p>
          <a:p>
            <a:endParaRPr lang="en-US" altLang="en-US" sz="1700" b="1"/>
          </a:p>
          <a:p>
            <a:pPr>
              <a:buFont typeface="Wingdings" panose="05000000000000000000" charset="0"/>
              <a:buChar char="Ø"/>
            </a:pPr>
            <a:r>
              <a:rPr lang="en-US" altLang="en-US" sz="1700"/>
              <a:t>Ide juga dilindungi sebagai karya intelektual, bukan hanya rangkaian kata.</a:t>
            </a:r>
            <a:endParaRPr lang="en-US" altLang="en-US" sz="17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76200"/>
          </a:xfrm>
        </p:spPr>
        <p:txBody>
          <a:bodyPr>
            <a:normAutofit fontScale="90000"/>
          </a:bodyPr>
          <a:p>
            <a:endParaRPr lang="en-US"/>
          </a:p>
        </p:txBody>
      </p:sp>
      <p:sp>
        <p:nvSpPr>
          <p:cNvPr id="3" name="Content Placeholder 2"/>
          <p:cNvSpPr>
            <a:spLocks noGrp="1"/>
          </p:cNvSpPr>
          <p:nvPr>
            <p:ph idx="1"/>
          </p:nvPr>
        </p:nvSpPr>
        <p:spPr>
          <a:xfrm>
            <a:off x="457200" y="481330"/>
            <a:ext cx="8229600" cy="5645150"/>
          </a:xfrm>
        </p:spPr>
        <p:txBody>
          <a:bodyPr>
            <a:noAutofit/>
          </a:bodyPr>
          <a:p>
            <a:pPr marL="0" indent="0">
              <a:buNone/>
            </a:pPr>
            <a:r>
              <a:rPr lang="en-US" altLang="en-US" sz="1700" b="1"/>
              <a:t>4. Self-Plagiarism (Plagiarisme Terhadap Karya Sendiri)</a:t>
            </a:r>
            <a:endParaRPr lang="en-US" altLang="en-US" sz="1700" b="1"/>
          </a:p>
          <a:p>
            <a:endParaRPr lang="en-US" altLang="en-US" sz="1700" b="1"/>
          </a:p>
          <a:p>
            <a:pPr marL="0" indent="0">
              <a:buNone/>
            </a:pPr>
            <a:r>
              <a:rPr lang="en-US" altLang="en-US" sz="1700"/>
              <a:t>Self-plagiarism terjadi ketika seseorang menggunakan kembali karya sendiri yang pernah dipublikasikan atau dikumpulkan sebelumnya tanpa izin atau pemberitahuan.</a:t>
            </a:r>
            <a:endParaRPr lang="en-US" altLang="en-US" sz="1700"/>
          </a:p>
          <a:p>
            <a:pPr marL="0" indent="0">
              <a:buNone/>
            </a:pPr>
            <a:r>
              <a:rPr lang="en-US" altLang="en-US" sz="1700" b="1"/>
              <a:t>Ciri-ciri:</a:t>
            </a:r>
            <a:endParaRPr lang="en-US" altLang="en-US" sz="1700"/>
          </a:p>
          <a:p>
            <a:pPr>
              <a:buFont typeface="Wingdings" panose="05000000000000000000" charset="0"/>
              <a:buChar char="Ø"/>
            </a:pPr>
            <a:r>
              <a:rPr lang="en-US" altLang="en-US" sz="1700"/>
              <a:t>Menggunakan ulang tugas mata kuliah sebelumnya.</a:t>
            </a:r>
            <a:endParaRPr lang="en-US" altLang="en-US" sz="1700"/>
          </a:p>
          <a:p>
            <a:pPr>
              <a:buFont typeface="Wingdings" panose="05000000000000000000" charset="0"/>
              <a:buChar char="Ø"/>
            </a:pPr>
            <a:r>
              <a:rPr lang="en-US" altLang="en-US" sz="1700"/>
              <a:t>Menerbitkan bagian dari artikel lama ke artikel baru tanpa menyatakan bahwa itu pernah dipublikasikan.</a:t>
            </a:r>
            <a:endParaRPr lang="en-US" altLang="en-US" sz="1700"/>
          </a:p>
          <a:p>
            <a:pPr>
              <a:buFont typeface="Wingdings" panose="05000000000000000000" charset="0"/>
              <a:buChar char="Ø"/>
            </a:pPr>
            <a:r>
              <a:rPr lang="en-US" altLang="en-US" sz="1700"/>
              <a:t>Menggunakan data, tabel, atau tulisan lama tanpa rujukan.</a:t>
            </a:r>
            <a:endParaRPr lang="en-US" altLang="en-US" sz="1700"/>
          </a:p>
          <a:p>
            <a:pPr marL="0" indent="0">
              <a:buNone/>
            </a:pPr>
            <a:r>
              <a:rPr lang="en-US" altLang="en-US" sz="1700" b="1"/>
              <a:t>Contoh:</a:t>
            </a:r>
            <a:endParaRPr lang="en-US" altLang="en-US" sz="1700"/>
          </a:p>
          <a:p>
            <a:pPr>
              <a:buFont typeface="Wingdings" panose="05000000000000000000" charset="0"/>
              <a:buChar char="Ø"/>
            </a:pPr>
            <a:r>
              <a:rPr lang="en-US" altLang="en-US" sz="1700"/>
              <a:t>Mahasiswa menyerahkan tugas skripsi bab teori yang sama persis dengan makalah yang pernah ia kumpulkan di mata kuliah lain.</a:t>
            </a:r>
            <a:endParaRPr lang="en-US" altLang="en-US" sz="1700"/>
          </a:p>
          <a:p>
            <a:pPr>
              <a:buFont typeface="Wingdings" panose="05000000000000000000" charset="0"/>
              <a:buChar char="Ø"/>
            </a:pPr>
            <a:endParaRPr lang="en-US" altLang="en-US" sz="1700"/>
          </a:p>
          <a:p>
            <a:pPr marL="0" indent="0">
              <a:buFont typeface="Wingdings" panose="05000000000000000000" charset="0"/>
              <a:buNone/>
            </a:pPr>
            <a:r>
              <a:rPr lang="en-US" altLang="en-US" sz="1700" b="1"/>
              <a:t>Mengapa ini pelanggaran?</a:t>
            </a:r>
            <a:endParaRPr lang="en-US" altLang="en-US" sz="1700" b="1"/>
          </a:p>
          <a:p>
            <a:pPr>
              <a:buFont typeface="Wingdings" panose="05000000000000000000" charset="0"/>
              <a:buChar char="Ø"/>
            </a:pPr>
            <a:endParaRPr lang="en-US" altLang="en-US" sz="1700" b="1"/>
          </a:p>
          <a:p>
            <a:pPr>
              <a:buFont typeface="Wingdings" panose="05000000000000000000" charset="0"/>
              <a:buChar char="Ø"/>
            </a:pPr>
            <a:r>
              <a:rPr lang="en-US" altLang="en-US" sz="1700"/>
              <a:t>Karena institusi mengharapkan karya yang baru dan orisinal, bukan daur ulang tanpa izin.</a:t>
            </a:r>
            <a:endParaRPr lang="en-US" altLang="en-US" sz="17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124460"/>
          </a:xfrm>
        </p:spPr>
        <p:txBody>
          <a:bodyPr>
            <a:normAutofit fontScale="90000"/>
          </a:bodyPr>
          <a:p>
            <a:endParaRPr lang="en-US"/>
          </a:p>
        </p:txBody>
      </p:sp>
      <p:sp>
        <p:nvSpPr>
          <p:cNvPr id="3" name="Content Placeholder 2"/>
          <p:cNvSpPr>
            <a:spLocks noGrp="1"/>
          </p:cNvSpPr>
          <p:nvPr>
            <p:ph idx="1"/>
          </p:nvPr>
        </p:nvSpPr>
        <p:spPr>
          <a:xfrm>
            <a:off x="457200" y="390525"/>
            <a:ext cx="8229600" cy="5735955"/>
          </a:xfrm>
        </p:spPr>
        <p:txBody>
          <a:bodyPr>
            <a:noAutofit/>
          </a:bodyPr>
          <a:p>
            <a:pPr marL="0" indent="0">
              <a:buNone/>
            </a:pPr>
            <a:r>
              <a:rPr lang="en-US" altLang="en-US" sz="1700" b="1"/>
              <a:t>5. Plagiarisme Tidak Sengaja (Unintentional Plagiarism)</a:t>
            </a:r>
            <a:endParaRPr lang="en-US" altLang="en-US" sz="1700" b="1"/>
          </a:p>
          <a:p>
            <a:endParaRPr lang="en-US" altLang="en-US" sz="1700" b="1"/>
          </a:p>
          <a:p>
            <a:pPr marL="0" indent="0">
              <a:buNone/>
            </a:pPr>
            <a:r>
              <a:rPr lang="en-US" altLang="en-US" sz="1700" b="1"/>
              <a:t>P</a:t>
            </a:r>
            <a:r>
              <a:rPr lang="en-US" altLang="en-US" sz="1700"/>
              <a:t>lagiarisme ini terjadi karena ketidaktahuan atau kelalaian penulis, bukan karena niat buruk. Meskipun tidak disengaja, tetap dianggap sebagai pelanggaran akademik.</a:t>
            </a:r>
            <a:endParaRPr lang="en-US" altLang="en-US" sz="1700"/>
          </a:p>
          <a:p>
            <a:endParaRPr lang="en-US" altLang="en-US" sz="1700"/>
          </a:p>
          <a:p>
            <a:pPr marL="0" indent="0">
              <a:buNone/>
            </a:pPr>
            <a:r>
              <a:rPr lang="en-US" altLang="en-US" sz="1700" b="1"/>
              <a:t>Ciri-ciri:</a:t>
            </a:r>
            <a:endParaRPr lang="en-US" altLang="en-US" sz="1700" b="1"/>
          </a:p>
          <a:p>
            <a:endParaRPr lang="en-US" altLang="en-US" sz="1700"/>
          </a:p>
          <a:p>
            <a:pPr>
              <a:buFont typeface="Wingdings" panose="05000000000000000000" charset="0"/>
              <a:buChar char="Ø"/>
            </a:pPr>
            <a:r>
              <a:rPr lang="en-US" altLang="en-US" sz="1700"/>
              <a:t>Lupa mencantumkan sumber.</a:t>
            </a:r>
            <a:endParaRPr lang="en-US" altLang="en-US" sz="1700"/>
          </a:p>
          <a:p>
            <a:pPr>
              <a:buFont typeface="Wingdings" panose="05000000000000000000" charset="0"/>
              <a:buChar char="Ø"/>
            </a:pPr>
            <a:r>
              <a:rPr lang="en-US" altLang="en-US" sz="1700"/>
              <a:t>Tidak memahami cara parafrase yang benar.</a:t>
            </a:r>
            <a:endParaRPr lang="en-US" altLang="en-US" sz="1700"/>
          </a:p>
          <a:p>
            <a:pPr>
              <a:buFont typeface="Wingdings" panose="05000000000000000000" charset="0"/>
              <a:buChar char="Ø"/>
            </a:pPr>
            <a:r>
              <a:rPr lang="en-US" altLang="en-US" sz="1700"/>
              <a:t>Salah dalam format sitasi.</a:t>
            </a:r>
            <a:endParaRPr lang="en-US" altLang="en-US" sz="1700"/>
          </a:p>
          <a:p>
            <a:pPr>
              <a:buFont typeface="Wingdings" panose="05000000000000000000" charset="0"/>
              <a:buChar char="Ø"/>
            </a:pPr>
            <a:r>
              <a:rPr lang="en-US" altLang="en-US" sz="1700"/>
              <a:t>Mengira kutipan umum tidak perlu dicantumkan.</a:t>
            </a:r>
            <a:endParaRPr lang="en-US" altLang="en-US" sz="1700"/>
          </a:p>
          <a:p>
            <a:pPr marL="0" indent="0">
              <a:buNone/>
            </a:pPr>
            <a:r>
              <a:rPr lang="en-US" altLang="en-US" sz="1700" b="1"/>
              <a:t>Contoh:</a:t>
            </a:r>
            <a:endParaRPr lang="en-US" altLang="en-US" sz="1700" b="1"/>
          </a:p>
          <a:p>
            <a:endParaRPr lang="en-US" altLang="en-US" sz="1700"/>
          </a:p>
          <a:p>
            <a:pPr>
              <a:buFont typeface="Wingdings" panose="05000000000000000000" charset="0"/>
              <a:buChar char="Ø"/>
            </a:pPr>
            <a:r>
              <a:rPr lang="en-US" altLang="en-US" sz="1700"/>
              <a:t>Menulis ulang penjelasan dari buku tetapi tidak menuliskan sumber karena menganggap “sudah cukup berbeda”.</a:t>
            </a:r>
            <a:endParaRPr lang="en-US" altLang="en-US" sz="1700"/>
          </a:p>
          <a:p>
            <a:pPr marL="0" indent="0">
              <a:buNone/>
            </a:pPr>
            <a:r>
              <a:rPr lang="en-US" altLang="en-US" sz="1700" b="1"/>
              <a:t>Mengapa ini pelanggaran?</a:t>
            </a:r>
            <a:endParaRPr lang="en-US" altLang="en-US" sz="1700" b="1"/>
          </a:p>
          <a:p>
            <a:pPr>
              <a:buFont typeface="Wingdings" panose="05000000000000000000" charset="0"/>
              <a:buChar char="Ø"/>
            </a:pPr>
            <a:r>
              <a:rPr lang="en-US" altLang="en-US" sz="1700"/>
              <a:t>Karena tetap menghilangkan hak penulis asli atas ide dan tulisan mereka.</a:t>
            </a:r>
            <a:endParaRPr lang="en-US" altLang="en-US" sz="17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124460"/>
          </a:xfrm>
        </p:spPr>
        <p:txBody>
          <a:bodyPr>
            <a:normAutofit fontScale="90000"/>
          </a:bodyPr>
          <a:p>
            <a:endParaRPr lang="en-US"/>
          </a:p>
        </p:txBody>
      </p:sp>
      <p:sp>
        <p:nvSpPr>
          <p:cNvPr id="3" name="Content Placeholder 2"/>
          <p:cNvSpPr>
            <a:spLocks noGrp="1"/>
          </p:cNvSpPr>
          <p:nvPr>
            <p:ph idx="1"/>
          </p:nvPr>
        </p:nvSpPr>
        <p:spPr>
          <a:xfrm>
            <a:off x="457200" y="521335"/>
            <a:ext cx="8229600" cy="5605145"/>
          </a:xfrm>
        </p:spPr>
        <p:txBody>
          <a:bodyPr>
            <a:normAutofit fontScale="25000"/>
          </a:bodyPr>
          <a:p>
            <a:pPr marL="0" indent="0">
              <a:buNone/>
            </a:pPr>
            <a:r>
              <a:rPr lang="en-US" sz="6400" b="1">
                <a:sym typeface="+mn-ea"/>
              </a:rPr>
              <a:t> </a:t>
            </a:r>
            <a:r>
              <a:rPr lang="en-US" altLang="en-US" sz="6400" b="1">
                <a:sym typeface="+mn-ea"/>
              </a:rPr>
              <a:t>Menjaga Integritas, Keamanan, dan Manfaat Penelitian</a:t>
            </a:r>
            <a:endParaRPr lang="en-US" altLang="en-US" sz="6400" b="1">
              <a:sym typeface="+mn-ea"/>
            </a:endParaRPr>
          </a:p>
          <a:p>
            <a:pPr marL="0" indent="0">
              <a:buNone/>
            </a:pPr>
            <a:r>
              <a:rPr lang="en-US" altLang="en-US" sz="6400">
                <a:sym typeface="+mn-ea"/>
              </a:rPr>
              <a:t>Penelitian yang baik harus menjunjung tinggi integritas akademik serta memperhatikan keamanan dan manfaat bagi masyarakat. Prinsip ini mencakup:</a:t>
            </a:r>
            <a:endParaRPr lang="en-US" altLang="en-US" sz="6400">
              <a:sym typeface="+mn-ea"/>
            </a:endParaRPr>
          </a:p>
          <a:p>
            <a:pPr marL="0" indent="0">
              <a:buNone/>
            </a:pPr>
            <a:r>
              <a:rPr lang="en-US" altLang="en-US" sz="6400">
                <a:sym typeface="+mn-ea"/>
              </a:rPr>
              <a:t>a</a:t>
            </a:r>
            <a:r>
              <a:rPr lang="en-US" altLang="en-US" sz="6400" b="1">
                <a:sym typeface="+mn-ea"/>
              </a:rPr>
              <a:t>. Integritas Penelitian</a:t>
            </a:r>
            <a:endParaRPr lang="en-US" altLang="en-US" sz="6400">
              <a:sym typeface="+mn-ea"/>
            </a:endParaRPr>
          </a:p>
          <a:p>
            <a:pPr>
              <a:buFont typeface="Wingdings" panose="05000000000000000000" charset="0"/>
              <a:buChar char="Ø"/>
            </a:pPr>
            <a:r>
              <a:rPr lang="en-US" altLang="en-US" sz="6400">
                <a:sym typeface="+mn-ea"/>
              </a:rPr>
              <a:t>Menghasilkan data yang asli, dapat diverifikasi, dan bebas dari fabrikasi atau falsifikasi.</a:t>
            </a:r>
            <a:endParaRPr lang="en-US" altLang="en-US" sz="6400">
              <a:sym typeface="+mn-ea"/>
            </a:endParaRPr>
          </a:p>
          <a:p>
            <a:pPr>
              <a:buFont typeface="Wingdings" panose="05000000000000000000" charset="0"/>
              <a:buChar char="Ø"/>
            </a:pPr>
            <a:r>
              <a:rPr lang="en-US" altLang="en-US" sz="6400">
                <a:sym typeface="+mn-ea"/>
              </a:rPr>
              <a:t>Melaporkan metode secara transparan agar penelitian dapat direplikasi.</a:t>
            </a:r>
            <a:endParaRPr lang="en-US" altLang="en-US" sz="6400">
              <a:sym typeface="+mn-ea"/>
            </a:endParaRPr>
          </a:p>
          <a:p>
            <a:pPr>
              <a:buFont typeface="Wingdings" panose="05000000000000000000" charset="0"/>
              <a:buChar char="Ø"/>
            </a:pPr>
            <a:r>
              <a:rPr lang="en-US" altLang="en-US" sz="6400">
                <a:sym typeface="+mn-ea"/>
              </a:rPr>
              <a:t>Memberikan kredit kepada semua pihak yang berkontribusi, seperti penulis, pembimbing, atau teknisi laboratorium.</a:t>
            </a:r>
            <a:endParaRPr lang="en-US" altLang="en-US" sz="6400">
              <a:sym typeface="+mn-ea"/>
            </a:endParaRPr>
          </a:p>
          <a:p>
            <a:pPr>
              <a:buFont typeface="Wingdings" panose="05000000000000000000" charset="0"/>
              <a:buChar char="Ø"/>
            </a:pPr>
            <a:r>
              <a:rPr lang="en-US" altLang="en-US" sz="6400">
                <a:sym typeface="+mn-ea"/>
              </a:rPr>
              <a:t>Menghindari plagiarisme dalam segala bentuknya.</a:t>
            </a:r>
            <a:endParaRPr lang="en-US" altLang="en-US" sz="6400">
              <a:sym typeface="+mn-ea"/>
            </a:endParaRPr>
          </a:p>
          <a:p>
            <a:pPr marL="0" indent="0">
              <a:buNone/>
            </a:pPr>
            <a:r>
              <a:rPr lang="en-US" altLang="en-US" sz="6400">
                <a:sym typeface="+mn-ea"/>
              </a:rPr>
              <a:t>b</a:t>
            </a:r>
            <a:r>
              <a:rPr lang="en-US" altLang="en-US" sz="6400" b="1">
                <a:sym typeface="+mn-ea"/>
              </a:rPr>
              <a:t>. Keamanan Penelitian</a:t>
            </a:r>
            <a:endParaRPr lang="en-US" altLang="en-US" sz="6400" b="1">
              <a:sym typeface="+mn-ea"/>
            </a:endParaRPr>
          </a:p>
          <a:p>
            <a:pPr>
              <a:buFont typeface="Wingdings" panose="05000000000000000000" charset="0"/>
              <a:buChar char="Ø"/>
            </a:pPr>
            <a:r>
              <a:rPr lang="en-US" altLang="en-US" sz="6400">
                <a:sym typeface="+mn-ea"/>
              </a:rPr>
              <a:t>Mengidentifikasi risiko potensial sebelum penelitian dimulai (risk assessment).</a:t>
            </a:r>
            <a:endParaRPr lang="en-US" altLang="en-US" sz="6400">
              <a:sym typeface="+mn-ea"/>
            </a:endParaRPr>
          </a:p>
          <a:p>
            <a:pPr>
              <a:buFont typeface="Wingdings" panose="05000000000000000000" charset="0"/>
              <a:buChar char="Ø"/>
            </a:pPr>
            <a:r>
              <a:rPr lang="en-US" altLang="en-US" sz="6400">
                <a:sym typeface="+mn-ea"/>
              </a:rPr>
              <a:t>Melindungi peserta dari bahaya fisik, psikologis, atau sosial.</a:t>
            </a:r>
            <a:endParaRPr lang="en-US" altLang="en-US" sz="6400">
              <a:sym typeface="+mn-ea"/>
            </a:endParaRPr>
          </a:p>
          <a:p>
            <a:pPr>
              <a:buFont typeface="Wingdings" panose="05000000000000000000" charset="0"/>
              <a:buChar char="Ø"/>
            </a:pPr>
            <a:r>
              <a:rPr lang="en-US" altLang="en-US" sz="6400">
                <a:sym typeface="+mn-ea"/>
              </a:rPr>
              <a:t>Mengamankan penyimpanan data, terutama informasi sensitif atau pribadi.</a:t>
            </a:r>
            <a:endParaRPr lang="en-US" altLang="en-US" sz="6400">
              <a:sym typeface="+mn-ea"/>
            </a:endParaRPr>
          </a:p>
          <a:p>
            <a:pPr>
              <a:buFont typeface="Wingdings" panose="05000000000000000000" charset="0"/>
              <a:buChar char="Ø"/>
            </a:pPr>
            <a:r>
              <a:rPr lang="en-US" altLang="en-US" sz="6400">
                <a:sym typeface="+mn-ea"/>
              </a:rPr>
              <a:t>Mengikuti protokol keselamatan laboratorium bila menggunakan bahan kimia atau alat berbahaya.</a:t>
            </a:r>
            <a:endParaRPr lang="en-US" altLang="en-US" sz="6400">
              <a:sym typeface="+mn-ea"/>
            </a:endParaRPr>
          </a:p>
          <a:p>
            <a:pPr marL="0" indent="0">
              <a:buNone/>
            </a:pPr>
            <a:r>
              <a:rPr lang="en-US" altLang="en-US" sz="6400">
                <a:sym typeface="+mn-ea"/>
              </a:rPr>
              <a:t>c. </a:t>
            </a:r>
            <a:r>
              <a:rPr lang="en-US" altLang="en-US" sz="6400" b="1">
                <a:sym typeface="+mn-ea"/>
              </a:rPr>
              <a:t>Manfaat Penelitian</a:t>
            </a:r>
            <a:endParaRPr lang="en-US" altLang="en-US" sz="6400" b="1">
              <a:sym typeface="+mn-ea"/>
            </a:endParaRPr>
          </a:p>
          <a:p>
            <a:pPr>
              <a:buFont typeface="Wingdings" panose="05000000000000000000" charset="0"/>
              <a:buChar char="Ø"/>
            </a:pPr>
            <a:r>
              <a:rPr lang="en-US" altLang="en-US" sz="6400">
                <a:sym typeface="+mn-ea"/>
              </a:rPr>
              <a:t>Penelitian harus memberikan kontribusi nyata bagi ilmu pengetahuan, masyarakat, atau pemangku kepentingan.</a:t>
            </a:r>
            <a:endParaRPr lang="en-US" altLang="en-US" sz="6400">
              <a:sym typeface="+mn-ea"/>
            </a:endParaRPr>
          </a:p>
          <a:p>
            <a:pPr>
              <a:buFont typeface="Wingdings" panose="05000000000000000000" charset="0"/>
              <a:buChar char="Ø"/>
            </a:pPr>
            <a:r>
              <a:rPr lang="en-US" altLang="en-US" sz="6400">
                <a:sym typeface="+mn-ea"/>
              </a:rPr>
              <a:t>Tidak melakukan penelitian yang berpotensi merugikan publik tanpa manfaat yang jelas.</a:t>
            </a:r>
            <a:endParaRPr lang="en-US" altLang="en-US" sz="6400">
              <a:sym typeface="+mn-ea"/>
            </a:endParaRPr>
          </a:p>
          <a:p>
            <a:pPr>
              <a:buFont typeface="Wingdings" panose="05000000000000000000" charset="0"/>
              <a:buChar char="Ø"/>
            </a:pPr>
            <a:r>
              <a:rPr lang="en-US" altLang="en-US" sz="6400">
                <a:sym typeface="+mn-ea"/>
              </a:rPr>
              <a:t>Menyampaikan hasil penelitian dengan akurat, tanpa bias, agar dapat digunakan secara benar oleh orang lain.</a:t>
            </a:r>
            <a:endParaRPr lang="en-US" altLang="en-US" sz="6400">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103505"/>
          </a:xfrm>
        </p:spPr>
        <p:txBody>
          <a:bodyPr>
            <a:normAutofit fontScale="90000"/>
          </a:bodyPr>
          <a:p>
            <a:endParaRPr lang="en-US"/>
          </a:p>
        </p:txBody>
      </p:sp>
      <p:sp>
        <p:nvSpPr>
          <p:cNvPr id="3" name="Content Placeholder 2"/>
          <p:cNvSpPr>
            <a:spLocks noGrp="1"/>
          </p:cNvSpPr>
          <p:nvPr>
            <p:ph idx="1"/>
          </p:nvPr>
        </p:nvSpPr>
        <p:spPr>
          <a:xfrm>
            <a:off x="457200" y="571500"/>
            <a:ext cx="8229600" cy="5554980"/>
          </a:xfrm>
        </p:spPr>
        <p:txBody>
          <a:bodyPr>
            <a:noAutofit/>
          </a:bodyPr>
          <a:p>
            <a:pPr marL="0" indent="0">
              <a:buNone/>
            </a:pPr>
            <a:r>
              <a:rPr lang="en-US" altLang="en-US" sz="1300" b="1"/>
              <a:t>Menghindari Risiko Etis terhadap Subjek Penelitian</a:t>
            </a:r>
            <a:endParaRPr lang="en-US" altLang="en-US" sz="1300"/>
          </a:p>
          <a:p>
            <a:pPr marL="0" indent="0">
              <a:buNone/>
            </a:pPr>
            <a:r>
              <a:rPr lang="en-US" altLang="en-US" sz="1300"/>
              <a:t>Setiap penelitian yang melibatkan subjek (manusia atau hewan) wajib mengurangi risiko seminimal mungkin. Beberapa tindakan yang perlu dilakukan:</a:t>
            </a:r>
            <a:endParaRPr lang="en-US" altLang="en-US" sz="1300"/>
          </a:p>
          <a:p>
            <a:pPr marL="0" indent="0">
              <a:buNone/>
            </a:pPr>
            <a:r>
              <a:rPr lang="en-US" altLang="en-US" sz="1600" b="1"/>
              <a:t>a. Informed Consent</a:t>
            </a:r>
            <a:endParaRPr lang="en-US" altLang="en-US" sz="1300"/>
          </a:p>
          <a:p>
            <a:pPr>
              <a:buFont typeface="Wingdings" panose="05000000000000000000" charset="0"/>
              <a:buChar char="Ø"/>
            </a:pPr>
            <a:r>
              <a:rPr lang="en-US" altLang="en-US" sz="1300"/>
              <a:t>Peserta harus diberi informasi lengkap tentang tujuan, prosedur, potensi risiko, dan hak mereka.</a:t>
            </a:r>
            <a:endParaRPr lang="en-US" altLang="en-US" sz="1300"/>
          </a:p>
          <a:p>
            <a:pPr>
              <a:buFont typeface="Wingdings" panose="05000000000000000000" charset="0"/>
              <a:buChar char="Ø"/>
            </a:pPr>
            <a:r>
              <a:rPr lang="en-US" altLang="en-US" sz="1300"/>
              <a:t>Persetujuan harus didapatkan secara sukarela tanpa paksaan.</a:t>
            </a:r>
            <a:endParaRPr lang="en-US" altLang="en-US" sz="1300"/>
          </a:p>
          <a:p>
            <a:pPr marL="0" indent="0">
              <a:buNone/>
            </a:pPr>
            <a:r>
              <a:rPr lang="en-US" altLang="en-US" sz="1600" b="1"/>
              <a:t>b. Perlindungan Privasi dan Kerahasiaan</a:t>
            </a:r>
            <a:endParaRPr lang="en-US" altLang="en-US" sz="1300"/>
          </a:p>
          <a:p>
            <a:pPr>
              <a:buFont typeface="Wingdings" panose="05000000000000000000" charset="0"/>
              <a:buChar char="Ø"/>
            </a:pPr>
            <a:r>
              <a:rPr lang="en-US" altLang="en-US" sz="1300"/>
              <a:t>Data pribadi harus dienkripsi atau dianonimkan.</a:t>
            </a:r>
            <a:endParaRPr lang="en-US" altLang="en-US" sz="1300"/>
          </a:p>
          <a:p>
            <a:pPr>
              <a:buFont typeface="Wingdings" panose="05000000000000000000" charset="0"/>
              <a:buChar char="Ø"/>
            </a:pPr>
            <a:r>
              <a:rPr lang="en-US" altLang="en-US" sz="1300"/>
              <a:t>Identitas subjek tidak boleh dipublikasik</a:t>
            </a:r>
            <a:endParaRPr lang="en-US" altLang="en-US" sz="1300"/>
          </a:p>
          <a:p>
            <a:pPr marL="0" indent="0">
              <a:buNone/>
            </a:pPr>
            <a:r>
              <a:rPr lang="en-US" altLang="en-US" sz="1600" b="1"/>
              <a:t>c. Minimasi Risiko</a:t>
            </a:r>
            <a:endParaRPr lang="en-US" altLang="en-US" sz="1300"/>
          </a:p>
          <a:p>
            <a:pPr>
              <a:buFont typeface="Wingdings" panose="05000000000000000000" charset="0"/>
              <a:buChar char="Ø"/>
            </a:pPr>
            <a:r>
              <a:rPr lang="en-US" altLang="en-US" sz="1300"/>
              <a:t>Menyesuaikan prosedur agar tidak menimbulkan rasa sakit, tekanan mental, atau ketidaknyamanan yang tidak perlu.</a:t>
            </a:r>
            <a:endParaRPr lang="en-US" altLang="en-US" sz="1300"/>
          </a:p>
          <a:p>
            <a:pPr>
              <a:buFont typeface="Wingdings" panose="05000000000000000000" charset="0"/>
              <a:buChar char="Ø"/>
            </a:pPr>
            <a:r>
              <a:rPr lang="en-US" altLang="en-US" sz="1300"/>
              <a:t>Menghindari pertanyaan sensitif tanpa alasan kuat dan etis.</a:t>
            </a:r>
            <a:endParaRPr lang="en-US" altLang="en-US" sz="1300"/>
          </a:p>
          <a:p>
            <a:pPr marL="0" indent="0">
              <a:buNone/>
            </a:pPr>
            <a:r>
              <a:rPr lang="en-US" altLang="en-US" sz="1600" b="1"/>
              <a:t>d. Kelompok Rentan</a:t>
            </a:r>
            <a:endParaRPr lang="en-US" altLang="en-US" sz="1600" b="1"/>
          </a:p>
          <a:p>
            <a:pPr marL="0" indent="0">
              <a:buNone/>
            </a:pPr>
            <a:r>
              <a:rPr lang="en-US" altLang="en-US" sz="1300"/>
              <a:t>Memiliki perhatian khusus pada:</a:t>
            </a:r>
            <a:endParaRPr lang="en-US" altLang="en-US" sz="1300"/>
          </a:p>
          <a:p>
            <a:pPr>
              <a:buFont typeface="Wingdings" panose="05000000000000000000" charset="0"/>
              <a:buChar char="Ø"/>
            </a:pPr>
            <a:r>
              <a:rPr lang="en-US" altLang="en-US" sz="1300"/>
              <a:t>Anak-anak</a:t>
            </a:r>
            <a:endParaRPr lang="en-US" altLang="en-US" sz="1300"/>
          </a:p>
          <a:p>
            <a:pPr>
              <a:buFont typeface="Wingdings" panose="05000000000000000000" charset="0"/>
              <a:buChar char="Ø"/>
            </a:pPr>
            <a:r>
              <a:rPr lang="en-US" altLang="en-US" sz="1300"/>
              <a:t>Lansia</a:t>
            </a:r>
            <a:endParaRPr lang="en-US" altLang="en-US" sz="1300"/>
          </a:p>
          <a:p>
            <a:pPr>
              <a:buFont typeface="Wingdings" panose="05000000000000000000" charset="0"/>
              <a:buChar char="Ø"/>
            </a:pPr>
            <a:r>
              <a:rPr lang="en-US" altLang="en-US" sz="1300"/>
              <a:t>Penyandang disabilitas</a:t>
            </a:r>
            <a:endParaRPr lang="en-US" altLang="en-US" sz="1300"/>
          </a:p>
          <a:p>
            <a:pPr>
              <a:buFont typeface="Wingdings" panose="05000000000000000000" charset="0"/>
              <a:buChar char="Ø"/>
            </a:pPr>
            <a:r>
              <a:rPr lang="en-US" altLang="en-US" sz="1300"/>
              <a:t>Komunitas minoritas atau kelompok yang secara sosial terpinggirkan</a:t>
            </a:r>
            <a:endParaRPr lang="en-US" altLang="en-US" sz="1300"/>
          </a:p>
          <a:p>
            <a:pPr marL="0" indent="0">
              <a:buNone/>
            </a:pPr>
            <a:r>
              <a:rPr lang="en-US" altLang="en-US" sz="1300"/>
              <a:t>e. </a:t>
            </a:r>
            <a:r>
              <a:rPr lang="en-US" altLang="en-US" sz="1300" b="1"/>
              <a:t>Evaluasi dan Pengawasan Etis</a:t>
            </a:r>
            <a:endParaRPr lang="en-US" altLang="en-US" sz="1300" b="1"/>
          </a:p>
          <a:p>
            <a:pPr>
              <a:buFont typeface="Wingdings" panose="05000000000000000000" charset="0"/>
              <a:buChar char="Ø"/>
            </a:pPr>
            <a:r>
              <a:rPr lang="en-US" altLang="en-US" sz="1300"/>
              <a:t>Semua penelitian dengan subjek harus mendapatkan persetujuan dari Komite Etik.</a:t>
            </a:r>
            <a:endParaRPr lang="en-US" altLang="en-US" sz="1300"/>
          </a:p>
          <a:p>
            <a:pPr>
              <a:buFont typeface="Wingdings" panose="05000000000000000000" charset="0"/>
              <a:buChar char="Ø"/>
            </a:pPr>
            <a:r>
              <a:rPr lang="en-US" altLang="en-US" sz="1300"/>
              <a:t>Penelitian harus diawasi secara berkala untuk memastikan tidak ada pelanggaran selama proses berlangsung.</a:t>
            </a:r>
            <a:endParaRPr lang="en-US" altLang="en-US" sz="13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564515"/>
          </a:xfrm>
        </p:spPr>
        <p:txBody>
          <a:bodyPr>
            <a:normAutofit fontScale="90000"/>
          </a:bodyPr>
          <a:p>
            <a:r>
              <a:rPr lang="en-US" altLang="en-US">
                <a:sym typeface="+mn-ea"/>
              </a:rPr>
              <a:t>Prinsip Etika Penelitian</a:t>
            </a:r>
            <a:endParaRPr lang="en-US"/>
          </a:p>
        </p:txBody>
      </p:sp>
      <p:sp>
        <p:nvSpPr>
          <p:cNvPr id="3" name="Content Placeholder 2"/>
          <p:cNvSpPr>
            <a:spLocks noGrp="1"/>
          </p:cNvSpPr>
          <p:nvPr>
            <p:ph idx="1"/>
          </p:nvPr>
        </p:nvSpPr>
        <p:spPr>
          <a:xfrm>
            <a:off x="457200" y="970915"/>
            <a:ext cx="8229600" cy="5155565"/>
          </a:xfrm>
        </p:spPr>
        <p:txBody>
          <a:bodyPr>
            <a:normAutofit fontScale="25000"/>
          </a:bodyPr>
          <a:p>
            <a:pPr marL="0" indent="0">
              <a:buNone/>
            </a:pPr>
            <a:r>
              <a:rPr lang="en-US" altLang="en-US" sz="6400" b="1"/>
              <a:t>1. </a:t>
            </a:r>
            <a:r>
              <a:rPr lang="en-US" altLang="en-US" sz="8000" b="1"/>
              <a:t>Kejujuran Ilmiah</a:t>
            </a:r>
            <a:endParaRPr lang="en-US" altLang="en-US" sz="8000" b="1"/>
          </a:p>
          <a:p>
            <a:endParaRPr lang="en-US" altLang="en-US" sz="5335"/>
          </a:p>
          <a:p>
            <a:pPr marL="0" indent="0">
              <a:buNone/>
            </a:pPr>
            <a:r>
              <a:rPr lang="en-US" altLang="en-US" sz="7200"/>
              <a:t>Kejujuran ilmiah adalah dasar dalam dunia akademik dan penelitian. Peneliti wajib menyampaikan seluruh proses dan hasil penelitian secara apa adanya, tanpa manipulasi atau penyembunyian data.</a:t>
            </a:r>
            <a:endParaRPr lang="en-US" altLang="en-US" sz="7200"/>
          </a:p>
          <a:p>
            <a:endParaRPr lang="en-US" altLang="en-US" sz="7200"/>
          </a:p>
          <a:p>
            <a:pPr marL="0" indent="0">
              <a:buFont typeface="Wingdings" panose="05000000000000000000" charset="0"/>
              <a:buNone/>
            </a:pPr>
            <a:r>
              <a:rPr lang="en-US" altLang="en-US" sz="7200" b="1"/>
              <a:t>Poin penting:</a:t>
            </a:r>
            <a:endParaRPr lang="en-US" altLang="en-US" sz="7200" b="1"/>
          </a:p>
          <a:p>
            <a:pPr>
              <a:buFont typeface="Wingdings" panose="05000000000000000000" charset="0"/>
              <a:buChar char="Ø"/>
            </a:pPr>
            <a:r>
              <a:rPr lang="en-US" altLang="en-US" sz="7200"/>
              <a:t>Tidak melakukan fabrikasi (menciptakan data palsu).</a:t>
            </a:r>
            <a:endParaRPr lang="en-US" altLang="en-US" sz="7200"/>
          </a:p>
          <a:p>
            <a:pPr>
              <a:buFont typeface="Wingdings" panose="05000000000000000000" charset="0"/>
              <a:buChar char="Ø"/>
            </a:pPr>
            <a:r>
              <a:rPr lang="en-US" altLang="en-US" sz="7200"/>
              <a:t>Tidak melakukan falsifikasi (mengubah data agar sesuai harapan).</a:t>
            </a:r>
            <a:endParaRPr lang="en-US" altLang="en-US" sz="7200"/>
          </a:p>
          <a:p>
            <a:pPr>
              <a:buFont typeface="Wingdings" panose="05000000000000000000" charset="0"/>
              <a:buChar char="Ø"/>
            </a:pPr>
            <a:r>
              <a:rPr lang="en-US" altLang="en-US" sz="7200"/>
              <a:t>Menuliskan metode dan hasil secara jujur, termasuk data yang tidak mendukung hipotesis.</a:t>
            </a:r>
            <a:endParaRPr lang="en-US" altLang="en-US" sz="7200"/>
          </a:p>
          <a:p>
            <a:pPr>
              <a:buFont typeface="Wingdings" panose="05000000000000000000" charset="0"/>
              <a:buChar char="Ø"/>
            </a:pPr>
            <a:r>
              <a:rPr lang="en-US" altLang="en-US" sz="7200"/>
              <a:t>Melaporkan kesalahan prosedur atau keterbatasan penelitian.</a:t>
            </a:r>
            <a:endParaRPr lang="en-US" altLang="en-US" sz="7200"/>
          </a:p>
          <a:p>
            <a:pPr>
              <a:buFont typeface="Wingdings" panose="05000000000000000000" charset="0"/>
              <a:buChar char="Ø"/>
            </a:pPr>
            <a:endParaRPr lang="en-US" altLang="en-US" sz="7200"/>
          </a:p>
          <a:p>
            <a:pPr marL="0" indent="0">
              <a:buNone/>
            </a:pPr>
            <a:r>
              <a:rPr lang="en-US" altLang="en-US" sz="7200"/>
              <a:t>Contoh pelanggaran:</a:t>
            </a:r>
            <a:endParaRPr lang="en-US" altLang="en-US" sz="7200"/>
          </a:p>
          <a:p>
            <a:endParaRPr lang="en-US" altLang="en-US" sz="7200"/>
          </a:p>
          <a:p>
            <a:pPr>
              <a:buFont typeface="Wingdings" panose="05000000000000000000" charset="0"/>
              <a:buChar char="Ø"/>
            </a:pPr>
            <a:r>
              <a:rPr lang="en-US" altLang="en-US" sz="7200"/>
              <a:t>Menghapus data responden yang dianggap “buruk” agar hasil terlihat lebih baik.</a:t>
            </a:r>
            <a:endParaRPr lang="en-US" altLang="en-US" sz="7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183515"/>
          </a:xfrm>
        </p:spPr>
        <p:txBody>
          <a:bodyPr>
            <a:normAutofit fontScale="90000"/>
          </a:bodyPr>
          <a:p>
            <a:endParaRPr lang="en-US"/>
          </a:p>
        </p:txBody>
      </p:sp>
      <p:sp>
        <p:nvSpPr>
          <p:cNvPr id="3" name="Content Placeholder 2"/>
          <p:cNvSpPr>
            <a:spLocks noGrp="1"/>
          </p:cNvSpPr>
          <p:nvPr>
            <p:ph idx="1"/>
          </p:nvPr>
        </p:nvSpPr>
        <p:spPr>
          <a:xfrm>
            <a:off x="457200" y="711200"/>
            <a:ext cx="8229600" cy="5415280"/>
          </a:xfrm>
        </p:spPr>
        <p:txBody>
          <a:bodyPr>
            <a:noAutofit/>
          </a:bodyPr>
          <a:p>
            <a:pPr marL="0" indent="0">
              <a:buNone/>
            </a:pPr>
            <a:r>
              <a:rPr lang="en-US" altLang="en-US" sz="1800" b="1"/>
              <a:t>2. Objektivitas</a:t>
            </a:r>
            <a:endParaRPr lang="en-US" altLang="en-US" sz="1800" b="1"/>
          </a:p>
          <a:p>
            <a:endParaRPr lang="en-US" altLang="en-US" sz="1500" b="1"/>
          </a:p>
          <a:p>
            <a:pPr marL="0" indent="0">
              <a:buNone/>
            </a:pPr>
            <a:r>
              <a:rPr lang="en-US" altLang="en-US" sz="1800"/>
              <a:t>Objektivitas berarti peneliti tidak boleh membiarkan opini pribadi, preferensi, atau kepentingan tertentu memengaruhi proses penelitian.</a:t>
            </a:r>
            <a:endParaRPr lang="en-US" altLang="en-US" sz="1800"/>
          </a:p>
          <a:p>
            <a:endParaRPr lang="en-US" altLang="en-US" sz="1800"/>
          </a:p>
          <a:p>
            <a:pPr marL="0" indent="0">
              <a:buNone/>
            </a:pPr>
            <a:r>
              <a:rPr lang="en-US" altLang="en-US" sz="1800" b="1"/>
              <a:t>Poin penting:</a:t>
            </a:r>
            <a:endParaRPr lang="en-US" altLang="en-US" sz="1800" b="1"/>
          </a:p>
          <a:p>
            <a:endParaRPr lang="en-US" altLang="en-US" sz="1600" b="1"/>
          </a:p>
          <a:p>
            <a:pPr>
              <a:buFont typeface="Wingdings" panose="05000000000000000000" charset="0"/>
              <a:buChar char="Ø"/>
            </a:pPr>
            <a:r>
              <a:rPr lang="en-US" altLang="en-US" sz="1600"/>
              <a:t>Menghindari bias dalam pengumpulan, analisis, dan interpretasi data.</a:t>
            </a:r>
            <a:endParaRPr lang="en-US" altLang="en-US" sz="1600"/>
          </a:p>
          <a:p>
            <a:pPr>
              <a:buFont typeface="Wingdings" panose="05000000000000000000" charset="0"/>
              <a:buChar char="Ø"/>
            </a:pPr>
            <a:r>
              <a:rPr lang="en-US" altLang="en-US" sz="1600"/>
              <a:t>Menggunakan instrumen yang terstandar untuk mengurangi pengaruh subjektif.</a:t>
            </a:r>
            <a:endParaRPr lang="en-US" altLang="en-US" sz="1600"/>
          </a:p>
          <a:p>
            <a:pPr>
              <a:buFont typeface="Wingdings" panose="05000000000000000000" charset="0"/>
              <a:buChar char="Ø"/>
            </a:pPr>
            <a:r>
              <a:rPr lang="en-US" altLang="en-US" sz="1600"/>
              <a:t>Tidak memilih data yang “menguntungkan” saja.</a:t>
            </a:r>
            <a:endParaRPr lang="en-US" altLang="en-US" sz="1600"/>
          </a:p>
          <a:p>
            <a:pPr>
              <a:buFont typeface="Wingdings" panose="05000000000000000000" charset="0"/>
              <a:buChar char="Ø"/>
            </a:pPr>
            <a:r>
              <a:rPr lang="en-US" altLang="en-US" sz="1600"/>
              <a:t>Menghindari konflik kepentingan finansial atau relasi yang dapat memengaruhi keputusan penelitian.</a:t>
            </a:r>
            <a:endParaRPr lang="en-US" altLang="en-US" sz="1600"/>
          </a:p>
          <a:p>
            <a:pPr>
              <a:buFont typeface="Wingdings" panose="05000000000000000000" charset="0"/>
              <a:buChar char="Ø"/>
            </a:pPr>
            <a:endParaRPr lang="en-US" altLang="en-US" sz="1500" b="1"/>
          </a:p>
          <a:p>
            <a:pPr marL="0" indent="0">
              <a:buNone/>
            </a:pPr>
            <a:r>
              <a:rPr lang="en-US" altLang="en-US" sz="1500" b="1"/>
              <a:t>Contoh pelanggaran:</a:t>
            </a:r>
            <a:endParaRPr lang="en-US" altLang="en-US" sz="1500" b="1"/>
          </a:p>
          <a:p>
            <a:endParaRPr lang="en-US" altLang="en-US" sz="1500" b="1"/>
          </a:p>
          <a:p>
            <a:pPr>
              <a:buFont typeface="Wingdings" panose="05000000000000000000" charset="0"/>
              <a:buChar char="Ø"/>
            </a:pPr>
            <a:r>
              <a:rPr lang="en-US" altLang="en-US" sz="1500" b="1"/>
              <a:t>Hanya melaporkan hasil yang sesuai dengan asumsi awal dan mengabaikan data yang berbeda.</a:t>
            </a:r>
            <a:endParaRPr lang="en-US" altLang="en-US" sz="15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234315"/>
          </a:xfrm>
        </p:spPr>
        <p:txBody>
          <a:bodyPr>
            <a:normAutofit fontScale="90000"/>
          </a:bodyPr>
          <a:p>
            <a:endParaRPr lang="en-US"/>
          </a:p>
        </p:txBody>
      </p:sp>
      <p:sp>
        <p:nvSpPr>
          <p:cNvPr id="3" name="Content Placeholder 2"/>
          <p:cNvSpPr>
            <a:spLocks noGrp="1"/>
          </p:cNvSpPr>
          <p:nvPr>
            <p:ph idx="1"/>
          </p:nvPr>
        </p:nvSpPr>
        <p:spPr>
          <a:xfrm>
            <a:off x="457200" y="701040"/>
            <a:ext cx="8229600" cy="5425440"/>
          </a:xfrm>
        </p:spPr>
        <p:txBody>
          <a:bodyPr>
            <a:noAutofit/>
          </a:bodyPr>
          <a:p>
            <a:pPr marL="0" indent="0">
              <a:buNone/>
            </a:pPr>
            <a:r>
              <a:rPr lang="en-US" altLang="en-US" sz="1900" b="1"/>
              <a:t>3. Integritas</a:t>
            </a:r>
            <a:endParaRPr lang="en-US" altLang="en-US" sz="1900" b="1"/>
          </a:p>
          <a:p>
            <a:endParaRPr lang="en-US" altLang="en-US" sz="1900" b="1"/>
          </a:p>
          <a:p>
            <a:pPr marL="0" indent="0">
              <a:buNone/>
            </a:pPr>
            <a:r>
              <a:rPr lang="en-US" altLang="en-US" sz="1900"/>
              <a:t>Integritas menuntut konsistensi antara apa yang dilakukan, dikatakan, dan dilaporkan oleh peneliti.</a:t>
            </a:r>
            <a:endParaRPr lang="en-US" altLang="en-US" sz="1900"/>
          </a:p>
          <a:p>
            <a:pPr marL="0" indent="0">
              <a:buNone/>
            </a:pPr>
            <a:r>
              <a:rPr lang="en-US" altLang="en-US" sz="1900" b="1"/>
              <a:t>Poin penting:</a:t>
            </a:r>
            <a:endParaRPr lang="en-US" altLang="en-US" sz="1900" b="1"/>
          </a:p>
          <a:p>
            <a:pPr>
              <a:buFont typeface="Wingdings" panose="05000000000000000000" charset="0"/>
              <a:buChar char="Ø"/>
            </a:pPr>
            <a:r>
              <a:rPr lang="en-US" altLang="en-US" sz="1900"/>
              <a:t>Konsisten dalam mengikuti metode yang telah dirancang.</a:t>
            </a:r>
            <a:endParaRPr lang="en-US" altLang="en-US" sz="1900"/>
          </a:p>
          <a:p>
            <a:pPr>
              <a:buFont typeface="Wingdings" panose="05000000000000000000" charset="0"/>
              <a:buChar char="Ø"/>
            </a:pPr>
            <a:r>
              <a:rPr lang="en-US" altLang="en-US" sz="1900"/>
              <a:t>Tidak memanipulasi proses atau hasil penelitian demi keuntungan pribadi.</a:t>
            </a:r>
            <a:endParaRPr lang="en-US" altLang="en-US" sz="1900"/>
          </a:p>
          <a:p>
            <a:pPr>
              <a:buFont typeface="Wingdings" panose="05000000000000000000" charset="0"/>
              <a:buChar char="Ø"/>
            </a:pPr>
            <a:r>
              <a:rPr lang="en-US" altLang="en-US" sz="1900"/>
              <a:t>Memberikan kredit kepada semua pihak yang berkontribusi, seperti rekan penulis dan pembimbing.</a:t>
            </a:r>
            <a:endParaRPr lang="en-US" altLang="en-US" sz="1900"/>
          </a:p>
          <a:p>
            <a:pPr>
              <a:buFont typeface="Wingdings" panose="05000000000000000000" charset="0"/>
              <a:buChar char="Ø"/>
            </a:pPr>
            <a:r>
              <a:rPr lang="en-US" altLang="en-US" sz="1900"/>
              <a:t>Mengikuti standar profesional yang berlaku dalam bidang penelitian.</a:t>
            </a:r>
            <a:endParaRPr lang="en-US" altLang="en-US" sz="1900"/>
          </a:p>
          <a:p>
            <a:pPr marL="0" indent="0">
              <a:buFont typeface="Wingdings" panose="05000000000000000000" charset="0"/>
              <a:buNone/>
            </a:pPr>
            <a:endParaRPr lang="en-US" altLang="en-US" sz="1900"/>
          </a:p>
          <a:p>
            <a:pPr marL="0" indent="0">
              <a:buFont typeface="Wingdings" panose="05000000000000000000" charset="0"/>
              <a:buNone/>
            </a:pPr>
            <a:r>
              <a:rPr lang="en-US" altLang="en-US" sz="1900" b="1"/>
              <a:t>Contoh pelanggaran:</a:t>
            </a:r>
            <a:endParaRPr lang="en-US" altLang="en-US" sz="1900" b="1"/>
          </a:p>
          <a:p>
            <a:endParaRPr lang="en-US" altLang="en-US" sz="1900" b="1"/>
          </a:p>
          <a:p>
            <a:pPr>
              <a:buFont typeface="Wingdings" panose="05000000000000000000" charset="0"/>
              <a:buChar char="Ø"/>
            </a:pPr>
            <a:r>
              <a:rPr lang="en-US" altLang="en-US" sz="1900" b="1"/>
              <a:t>Mengklaim kontribusi lebih besar daripada rekan tim yang sebenarnya bekerja lebih banyak.</a:t>
            </a:r>
            <a:endParaRPr lang="en-US" altLang="en-US" sz="19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124460"/>
          </a:xfrm>
        </p:spPr>
        <p:txBody>
          <a:bodyPr>
            <a:normAutofit fontScale="90000"/>
          </a:bodyPr>
          <a:p>
            <a:endParaRPr lang="en-US"/>
          </a:p>
        </p:txBody>
      </p:sp>
      <p:sp>
        <p:nvSpPr>
          <p:cNvPr id="3" name="Content Placeholder 2"/>
          <p:cNvSpPr>
            <a:spLocks noGrp="1"/>
          </p:cNvSpPr>
          <p:nvPr>
            <p:ph idx="1"/>
          </p:nvPr>
        </p:nvSpPr>
        <p:spPr>
          <a:xfrm>
            <a:off x="457200" y="591820"/>
            <a:ext cx="8229600" cy="5534660"/>
          </a:xfrm>
        </p:spPr>
        <p:txBody>
          <a:bodyPr>
            <a:noAutofit/>
          </a:bodyPr>
          <a:p>
            <a:pPr marL="0" indent="0">
              <a:buNone/>
            </a:pPr>
            <a:r>
              <a:rPr lang="en-US" altLang="en-US" sz="1900" b="1"/>
              <a:t>4. Kerahasiaan Data</a:t>
            </a:r>
            <a:endParaRPr lang="en-US" altLang="en-US" sz="1900" b="1"/>
          </a:p>
          <a:p>
            <a:endParaRPr lang="en-US" altLang="en-US" sz="1900" b="1"/>
          </a:p>
          <a:p>
            <a:pPr marL="0" indent="0">
              <a:buNone/>
            </a:pPr>
            <a:r>
              <a:rPr lang="en-US" altLang="en-US" sz="1900"/>
              <a:t>Kerahasiaan data adalah upaya untuk memastikan bahwa informasi pribadi peserta penelitian tidak disalahgunakan atau disebarkan tanpa izin.</a:t>
            </a:r>
            <a:endParaRPr lang="en-US" altLang="en-US" sz="1900"/>
          </a:p>
          <a:p>
            <a:endParaRPr lang="en-US" altLang="en-US" sz="1900"/>
          </a:p>
          <a:p>
            <a:pPr marL="0" indent="0">
              <a:buNone/>
            </a:pPr>
            <a:r>
              <a:rPr lang="en-US" altLang="en-US" sz="1900" b="1"/>
              <a:t>Poin penting:</a:t>
            </a:r>
            <a:endParaRPr lang="en-US" altLang="en-US" sz="1900" b="1"/>
          </a:p>
          <a:p>
            <a:endParaRPr lang="en-US" altLang="en-US" sz="1900" b="1"/>
          </a:p>
          <a:p>
            <a:pPr>
              <a:buFont typeface="Wingdings" panose="05000000000000000000" charset="0"/>
              <a:buChar char="Ø"/>
            </a:pPr>
            <a:r>
              <a:rPr lang="en-US" altLang="en-US" sz="1900"/>
              <a:t>Melindungi identitas peserta melalui anonimisasi.</a:t>
            </a:r>
            <a:endParaRPr lang="en-US" altLang="en-US" sz="1900"/>
          </a:p>
          <a:p>
            <a:pPr>
              <a:buFont typeface="Wingdings" panose="05000000000000000000" charset="0"/>
              <a:buChar char="Ø"/>
            </a:pPr>
            <a:r>
              <a:rPr lang="en-US" altLang="en-US" sz="1900"/>
              <a:t>Menyimpan data dalam sistem yang aman (password, enkripsi, akses terbatas).</a:t>
            </a:r>
            <a:endParaRPr lang="en-US" altLang="en-US" sz="1900"/>
          </a:p>
          <a:p>
            <a:pPr>
              <a:buFont typeface="Wingdings" panose="05000000000000000000" charset="0"/>
              <a:buChar char="Ø"/>
            </a:pPr>
            <a:r>
              <a:rPr lang="en-US" altLang="en-US" sz="1900"/>
              <a:t>Tidak membagikan data sensitif kepada pihak yang tidak berwenang.</a:t>
            </a:r>
            <a:endParaRPr lang="en-US" altLang="en-US" sz="1900"/>
          </a:p>
          <a:p>
            <a:pPr>
              <a:buFont typeface="Wingdings" panose="05000000000000000000" charset="0"/>
              <a:buChar char="Ø"/>
            </a:pPr>
            <a:r>
              <a:rPr lang="en-US" altLang="en-US" sz="1900"/>
              <a:t>Menghancurkan data setelah penelitian selesai jika diwajibkan ole</a:t>
            </a:r>
            <a:r>
              <a:rPr lang="en-US" altLang="en-US" sz="1900" b="1"/>
              <a:t>h protokol.</a:t>
            </a:r>
            <a:endParaRPr lang="en-US" altLang="en-US" sz="1900" b="1"/>
          </a:p>
          <a:p>
            <a:pPr>
              <a:buFont typeface="Wingdings" panose="05000000000000000000" charset="0"/>
              <a:buChar char="Ø"/>
            </a:pPr>
            <a:endParaRPr lang="en-US" altLang="en-US" sz="1900" b="1"/>
          </a:p>
          <a:p>
            <a:pPr marL="0" indent="0">
              <a:buNone/>
            </a:pPr>
            <a:r>
              <a:rPr lang="en-US" altLang="en-US" sz="1900" b="1"/>
              <a:t>Contoh pelanggaran:</a:t>
            </a:r>
            <a:endParaRPr lang="en-US" altLang="en-US" sz="1900" b="1"/>
          </a:p>
          <a:p>
            <a:pPr>
              <a:buFont typeface="Wingdings" panose="05000000000000000000" charset="0"/>
              <a:buChar char="Ø"/>
            </a:pPr>
            <a:r>
              <a:rPr lang="en-US" altLang="en-US" sz="1900" b="1"/>
              <a:t>Menyebutkan nama responden dan kondisi kesehatannya dalam laporan yang dipublikasikan.</a:t>
            </a:r>
            <a:endParaRPr lang="en-US" altLang="en-US" sz="19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163830"/>
          </a:xfrm>
        </p:spPr>
        <p:txBody>
          <a:bodyPr>
            <a:normAutofit fontScale="90000"/>
          </a:bodyPr>
          <a:p>
            <a:endParaRPr lang="en-US"/>
          </a:p>
        </p:txBody>
      </p:sp>
      <p:sp>
        <p:nvSpPr>
          <p:cNvPr id="3" name="Content Placeholder 2"/>
          <p:cNvSpPr>
            <a:spLocks noGrp="1"/>
          </p:cNvSpPr>
          <p:nvPr>
            <p:ph idx="1"/>
          </p:nvPr>
        </p:nvSpPr>
        <p:spPr>
          <a:xfrm>
            <a:off x="457200" y="611505"/>
            <a:ext cx="8229600" cy="5514975"/>
          </a:xfrm>
        </p:spPr>
        <p:txBody>
          <a:bodyPr>
            <a:noAutofit/>
          </a:bodyPr>
          <a:p>
            <a:pPr marL="0" indent="0">
              <a:buNone/>
            </a:pPr>
            <a:r>
              <a:rPr lang="en-US" altLang="en-US" sz="1700" b="1"/>
              <a:t>5. </a:t>
            </a:r>
            <a:r>
              <a:rPr lang="en-US" altLang="en-US" sz="1800" b="1"/>
              <a:t>Tanggung Jawab Sosial</a:t>
            </a:r>
            <a:endParaRPr lang="en-US" altLang="en-US" sz="1800" b="1"/>
          </a:p>
          <a:p>
            <a:endParaRPr lang="en-US" altLang="en-US" sz="1800" b="1"/>
          </a:p>
          <a:p>
            <a:pPr marL="0" indent="0">
              <a:buNone/>
            </a:pPr>
            <a:r>
              <a:rPr lang="en-US" altLang="en-US" sz="1800"/>
              <a:t>Tanggung jawab sosial berarti penelitian harus memberikan manfaat bagi masyarakat dan tidak menimbulkan kerugian.</a:t>
            </a:r>
            <a:endParaRPr lang="en-US" altLang="en-US" sz="1800"/>
          </a:p>
          <a:p>
            <a:endParaRPr lang="en-US" altLang="en-US" sz="1800"/>
          </a:p>
          <a:p>
            <a:pPr marL="0" indent="0">
              <a:buNone/>
            </a:pPr>
            <a:r>
              <a:rPr lang="en-US" altLang="en-US" sz="1800" b="1"/>
              <a:t>Poin penting:</a:t>
            </a:r>
            <a:endParaRPr lang="en-US" altLang="en-US" sz="1800" b="1"/>
          </a:p>
          <a:p>
            <a:endParaRPr lang="en-US" altLang="en-US" sz="1800" b="1"/>
          </a:p>
          <a:p>
            <a:pPr>
              <a:buFont typeface="Wingdings" panose="05000000000000000000" charset="0"/>
              <a:buChar char="Ø"/>
            </a:pPr>
            <a:r>
              <a:rPr lang="en-US" altLang="en-US" sz="1800"/>
              <a:t>Menghindari penelitian yang dapat merugikan komunitas tertentu.</a:t>
            </a:r>
            <a:endParaRPr lang="en-US" altLang="en-US" sz="1800"/>
          </a:p>
          <a:p>
            <a:pPr>
              <a:buFont typeface="Wingdings" panose="05000000000000000000" charset="0"/>
              <a:buChar char="Ø"/>
            </a:pPr>
            <a:r>
              <a:rPr lang="en-US" altLang="en-US" sz="1800"/>
              <a:t>Menyampaikan hasil penelitian secara benar agar tidak disalahartikan publik.</a:t>
            </a:r>
            <a:endParaRPr lang="en-US" altLang="en-US" sz="1800"/>
          </a:p>
          <a:p>
            <a:pPr>
              <a:buFont typeface="Wingdings" panose="05000000000000000000" charset="0"/>
              <a:buChar char="Ø"/>
            </a:pPr>
            <a:r>
              <a:rPr lang="en-US" altLang="en-US" sz="1800"/>
              <a:t>Menggunakan sumber daya penelitian secara efisien dan bertanggung jawab.</a:t>
            </a:r>
            <a:endParaRPr lang="en-US" altLang="en-US" sz="1800"/>
          </a:p>
          <a:p>
            <a:pPr>
              <a:buFont typeface="Wingdings" panose="05000000000000000000" charset="0"/>
              <a:buChar char="Ø"/>
            </a:pPr>
            <a:r>
              <a:rPr lang="en-US" altLang="en-US" sz="1800"/>
              <a:t>Berkontribusi pada pengembangan ilmu pengetahuan dan kesejahteraan sosial.</a:t>
            </a:r>
            <a:endParaRPr lang="en-US" altLang="en-US" sz="1800"/>
          </a:p>
          <a:p>
            <a:pPr>
              <a:buFont typeface="Wingdings" panose="05000000000000000000" charset="0"/>
              <a:buChar char="Ø"/>
            </a:pPr>
            <a:endParaRPr lang="en-US" altLang="en-US" sz="1800"/>
          </a:p>
          <a:p>
            <a:pPr marL="0" indent="0">
              <a:buNone/>
            </a:pPr>
            <a:r>
              <a:rPr lang="en-US" altLang="en-US" sz="1800" b="1"/>
              <a:t>Contoh pelanggaran:</a:t>
            </a:r>
            <a:endParaRPr lang="en-US" altLang="en-US" sz="1800" b="1"/>
          </a:p>
          <a:p>
            <a:pPr>
              <a:buFont typeface="Wingdings" panose="05000000000000000000" charset="0"/>
              <a:buChar char="Ø"/>
            </a:pPr>
            <a:r>
              <a:rPr lang="en-US" altLang="en-US" sz="1800" b="1"/>
              <a:t>Menyebarkan hasil penelitian kesehatan tanpa penjelasan memadai hingga menyebabkan kepanikan publik.</a:t>
            </a:r>
            <a:endParaRPr lang="en-US" altLang="en-US" sz="1800" b="1"/>
          </a:p>
        </p:txBody>
      </p:sp>
    </p:spTree>
  </p:cSld>
  <p:clrMapOvr>
    <a:masterClrMapping/>
  </p:clrMapOvr>
</p:sld>
</file>

<file path=ppt/theme/theme1.xml><?xml version="1.0" encoding="utf-8"?>
<a:theme xmlns:a="http://schemas.openxmlformats.org/drawingml/2006/main" name="Business Cooperate">
  <a:themeElements>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siness Cooperate">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usiness Cooper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usiness Cooper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usiness Cooper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usiness Cooper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usiness Cooper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usiness Cooper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usiness Cooper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usiness Cooper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usiness Cooper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usiness Cooper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usiness Cooper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14799</Words>
  <Application>WPS Presentation</Application>
  <PresentationFormat>On-screen Show (4:3)</PresentationFormat>
  <Paragraphs>332</Paragraphs>
  <Slides>24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24</vt:i4>
      </vt:variant>
    </vt:vector>
  </HeadingPairs>
  <TitlesOfParts>
    <vt:vector size="33" baseType="lpstr">
      <vt:lpstr>Arial</vt:lpstr>
      <vt:lpstr>SimSun</vt:lpstr>
      <vt:lpstr>Wingdings</vt:lpstr>
      <vt:lpstr>Arial</vt:lpstr>
      <vt:lpstr>Calibri</vt:lpstr>
      <vt:lpstr>Microsoft YaHei</vt:lpstr>
      <vt:lpstr>Arial Unicode MS</vt:lpstr>
      <vt:lpstr>Wingdings</vt:lpstr>
      <vt:lpstr>Business Cooperate</vt:lpstr>
      <vt:lpstr>Etika Penelitian dan Plagiarisme</vt:lpstr>
      <vt:lpstr>Pengantar Etika Penelitian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Etika dalam Pengumpulan Data</vt:lpstr>
      <vt:lpstr>PowerPoint 演示文稿</vt:lpstr>
      <vt:lpstr>PowerPoint 演示文稿</vt:lpstr>
      <vt:lpstr>PowerPoint 演示文稿</vt:lpstr>
      <vt:lpstr>Plagiarisme</vt:lpstr>
      <vt:lpstr>PowerPoint 演示文稿</vt:lpstr>
      <vt:lpstr>PowerPoint 演示文稿</vt:lpstr>
      <vt:lpstr>PowerPoint 演示文稿</vt:lpstr>
      <vt:lpstr>Bentuk-bentuk Plagiarisme</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generated using python-pptx</dc:description>
  <cp:lastModifiedBy>Lely Indriaty</cp:lastModifiedBy>
  <cp:revision>3</cp:revision>
  <dcterms:created xsi:type="dcterms:W3CDTF">2013-01-27T09:14:00Z</dcterms:created>
  <dcterms:modified xsi:type="dcterms:W3CDTF">2025-12-10T01:26:54Z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745E2AFCE47349DAB5674C0404CFFF57_13</vt:lpwstr>
  </property>
  <property fmtid="{D5CDD505-2E9C-101B-9397-08002B2CF9AE}" pid="3" name="KSOProductBuildVer">
    <vt:lpwstr>1033-12.2.0.23155</vt:lpwstr>
  </property>
</Properties>
</file>